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38"/>
  </p:notesMasterIdLst>
  <p:sldIdLst>
    <p:sldId id="532" r:id="rId2"/>
    <p:sldId id="256" r:id="rId3"/>
    <p:sldId id="490" r:id="rId4"/>
    <p:sldId id="445" r:id="rId5"/>
    <p:sldId id="478" r:id="rId6"/>
    <p:sldId id="664" r:id="rId7"/>
    <p:sldId id="639" r:id="rId8"/>
    <p:sldId id="660" r:id="rId9"/>
    <p:sldId id="544" r:id="rId10"/>
    <p:sldId id="661" r:id="rId11"/>
    <p:sldId id="638" r:id="rId12"/>
    <p:sldId id="663" r:id="rId13"/>
    <p:sldId id="685" r:id="rId14"/>
    <p:sldId id="667" r:id="rId15"/>
    <p:sldId id="684" r:id="rId16"/>
    <p:sldId id="668" r:id="rId17"/>
    <p:sldId id="669" r:id="rId18"/>
    <p:sldId id="686" r:id="rId19"/>
    <p:sldId id="672" r:id="rId20"/>
    <p:sldId id="677" r:id="rId21"/>
    <p:sldId id="678" r:id="rId22"/>
    <p:sldId id="690" r:id="rId23"/>
    <p:sldId id="691" r:id="rId24"/>
    <p:sldId id="675" r:id="rId25"/>
    <p:sldId id="670" r:id="rId26"/>
    <p:sldId id="671" r:id="rId27"/>
    <p:sldId id="692" r:id="rId28"/>
    <p:sldId id="676" r:id="rId29"/>
    <p:sldId id="680" r:id="rId30"/>
    <p:sldId id="681" r:id="rId31"/>
    <p:sldId id="683" r:id="rId32"/>
    <p:sldId id="688" r:id="rId33"/>
    <p:sldId id="687" r:id="rId34"/>
    <p:sldId id="679" r:id="rId35"/>
    <p:sldId id="689" r:id="rId36"/>
    <p:sldId id="614" r:id="rId37"/>
  </p:sldIdLst>
  <p:sldSz cx="9144000" cy="6858000" type="screen4x3"/>
  <p:notesSz cx="6934200" cy="9220200"/>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CDO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9410"/>
    <a:srgbClr val="000066"/>
    <a:srgbClr val="FBE6BD"/>
    <a:srgbClr val="F6D498"/>
    <a:srgbClr val="F6CA7A"/>
    <a:srgbClr val="E99C11"/>
    <a:srgbClr val="F2B548"/>
    <a:srgbClr val="FDF2DB"/>
    <a:srgbClr val="F8D89E"/>
    <a:srgbClr val="FEF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605" autoAdjust="0"/>
  </p:normalViewPr>
  <p:slideViewPr>
    <p:cSldViewPr snapToGrid="0" snapToObjects="1">
      <p:cViewPr varScale="1">
        <p:scale>
          <a:sx n="72" d="100"/>
          <a:sy n="72" d="100"/>
        </p:scale>
        <p:origin x="1224" y="66"/>
      </p:cViewPr>
      <p:guideLst>
        <p:guide orient="horz" pos="2160"/>
        <p:guide pos="2880"/>
      </p:guideLst>
    </p:cSldViewPr>
  </p:slideViewPr>
  <p:notesTextViewPr>
    <p:cViewPr>
      <p:scale>
        <a:sx n="150" d="100"/>
        <a:sy n="150" d="100"/>
      </p:scale>
      <p:origin x="0" y="0"/>
    </p:cViewPr>
  </p:notesTextViewPr>
  <p:sorterViewPr>
    <p:cViewPr>
      <p:scale>
        <a:sx n="129" d="100"/>
        <a:sy n="12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0580" tIns="45290" rIns="90580" bIns="45290" numCol="1" anchor="t" anchorCtr="0" compatLnSpc="1">
            <a:prstTxWarp prst="textNoShape">
              <a:avLst/>
            </a:prstTxWarp>
          </a:bodyPr>
          <a:lstStyle>
            <a:lvl1pPr defTabSz="906463">
              <a:defRPr sz="1200" b="0"/>
            </a:lvl1pPr>
          </a:lstStyle>
          <a:p>
            <a:pPr>
              <a:defRPr/>
            </a:pPr>
            <a:endParaRPr lang="en-US" dirty="0"/>
          </a:p>
        </p:txBody>
      </p:sp>
      <p:sp>
        <p:nvSpPr>
          <p:cNvPr id="154627"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0580" tIns="45290" rIns="90580" bIns="45290" numCol="1" anchor="t" anchorCtr="0" compatLnSpc="1">
            <a:prstTxWarp prst="textNoShape">
              <a:avLst/>
            </a:prstTxWarp>
          </a:bodyPr>
          <a:lstStyle>
            <a:lvl1pPr algn="r" defTabSz="906463">
              <a:defRPr sz="1200" b="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62050" y="690563"/>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9" name="Rectangle 5"/>
          <p:cNvSpPr>
            <a:spLocks noGrp="1" noChangeArrowheads="1"/>
          </p:cNvSpPr>
          <p:nvPr>
            <p:ph type="body" sz="quarter" idx="3"/>
          </p:nvPr>
        </p:nvSpPr>
        <p:spPr bwMode="auto">
          <a:xfrm>
            <a:off x="693738" y="4379913"/>
            <a:ext cx="5546725" cy="4149725"/>
          </a:xfrm>
          <a:prstGeom prst="rect">
            <a:avLst/>
          </a:prstGeom>
          <a:noFill/>
          <a:ln w="9525">
            <a:noFill/>
            <a:miter lim="800000"/>
            <a:headEnd/>
            <a:tailEnd/>
          </a:ln>
          <a:effectLst/>
        </p:spPr>
        <p:txBody>
          <a:bodyPr vert="horz" wrap="square" lIns="90580" tIns="45290" rIns="90580" bIns="452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4630" name="Rectangle 6"/>
          <p:cNvSpPr>
            <a:spLocks noGrp="1" noChangeArrowheads="1"/>
          </p:cNvSpPr>
          <p:nvPr>
            <p:ph type="ftr" sz="quarter" idx="4"/>
          </p:nvPr>
        </p:nvSpPr>
        <p:spPr bwMode="auto">
          <a:xfrm>
            <a:off x="0" y="8756650"/>
            <a:ext cx="3005138" cy="461963"/>
          </a:xfrm>
          <a:prstGeom prst="rect">
            <a:avLst/>
          </a:prstGeom>
          <a:noFill/>
          <a:ln w="9525">
            <a:noFill/>
            <a:miter lim="800000"/>
            <a:headEnd/>
            <a:tailEnd/>
          </a:ln>
          <a:effectLst/>
        </p:spPr>
        <p:txBody>
          <a:bodyPr vert="horz" wrap="square" lIns="90580" tIns="45290" rIns="90580" bIns="45290" numCol="1" anchor="b" anchorCtr="0" compatLnSpc="1">
            <a:prstTxWarp prst="textNoShape">
              <a:avLst/>
            </a:prstTxWarp>
          </a:bodyPr>
          <a:lstStyle>
            <a:lvl1pPr defTabSz="906463">
              <a:defRPr sz="1200" b="0"/>
            </a:lvl1pPr>
          </a:lstStyle>
          <a:p>
            <a:pPr>
              <a:defRPr/>
            </a:pPr>
            <a:endParaRPr lang="en-US" dirty="0"/>
          </a:p>
        </p:txBody>
      </p:sp>
      <p:sp>
        <p:nvSpPr>
          <p:cNvPr id="154631" name="Rectangle 7"/>
          <p:cNvSpPr>
            <a:spLocks noGrp="1" noChangeArrowheads="1"/>
          </p:cNvSpPr>
          <p:nvPr>
            <p:ph type="sldNum" sz="quarter" idx="5"/>
          </p:nvPr>
        </p:nvSpPr>
        <p:spPr bwMode="auto">
          <a:xfrm>
            <a:off x="3927475" y="8756650"/>
            <a:ext cx="3005138" cy="461963"/>
          </a:xfrm>
          <a:prstGeom prst="rect">
            <a:avLst/>
          </a:prstGeom>
          <a:noFill/>
          <a:ln w="9525">
            <a:noFill/>
            <a:miter lim="800000"/>
            <a:headEnd/>
            <a:tailEnd/>
          </a:ln>
          <a:effectLst/>
        </p:spPr>
        <p:txBody>
          <a:bodyPr vert="horz" wrap="square" lIns="90580" tIns="45290" rIns="90580" bIns="45290" numCol="1" anchor="b" anchorCtr="0" compatLnSpc="1">
            <a:prstTxWarp prst="textNoShape">
              <a:avLst/>
            </a:prstTxWarp>
          </a:bodyPr>
          <a:lstStyle>
            <a:lvl1pPr algn="r" defTabSz="906463">
              <a:defRPr sz="1200" b="0"/>
            </a:lvl1pPr>
          </a:lstStyle>
          <a:p>
            <a:pPr>
              <a:defRPr/>
            </a:pPr>
            <a:fld id="{C59E1D51-5D62-43BC-A9F0-102F1DDCC0EA}" type="slidenum">
              <a:rPr lang="en-US"/>
              <a:pPr>
                <a:defRPr/>
              </a:pPr>
              <a:t>‹#›</a:t>
            </a:fld>
            <a:endParaRPr lang="en-US" dirty="0"/>
          </a:p>
        </p:txBody>
      </p:sp>
    </p:spTree>
    <p:extLst>
      <p:ext uri="{BB962C8B-B14F-4D97-AF65-F5344CB8AC3E}">
        <p14:creationId xmlns:p14="http://schemas.microsoft.com/office/powerpoint/2010/main" val="727359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eaLnBrk="0" hangingPunct="0">
              <a:spcBef>
                <a:spcPct val="30000"/>
              </a:spcBef>
              <a:defRPr sz="1200">
                <a:solidFill>
                  <a:schemeClr val="tx1"/>
                </a:solidFill>
                <a:latin typeface="Arial" charset="0"/>
              </a:defRPr>
            </a:lvl1pPr>
            <a:lvl2pPr marL="742950" indent="-285750" defTabSz="906463" eaLnBrk="0" hangingPunct="0">
              <a:spcBef>
                <a:spcPct val="30000"/>
              </a:spcBef>
              <a:defRPr sz="1200">
                <a:solidFill>
                  <a:schemeClr val="tx1"/>
                </a:solidFill>
                <a:latin typeface="Arial" charset="0"/>
              </a:defRPr>
            </a:lvl2pPr>
            <a:lvl3pPr marL="1143000" indent="-228600" defTabSz="906463" eaLnBrk="0" hangingPunct="0">
              <a:spcBef>
                <a:spcPct val="30000"/>
              </a:spcBef>
              <a:defRPr sz="1200">
                <a:solidFill>
                  <a:schemeClr val="tx1"/>
                </a:solidFill>
                <a:latin typeface="Arial" charset="0"/>
              </a:defRPr>
            </a:lvl3pPr>
            <a:lvl4pPr marL="1600200" indent="-228600" defTabSz="906463" eaLnBrk="0" hangingPunct="0">
              <a:spcBef>
                <a:spcPct val="30000"/>
              </a:spcBef>
              <a:defRPr sz="1200">
                <a:solidFill>
                  <a:schemeClr val="tx1"/>
                </a:solidFill>
                <a:latin typeface="Arial" charset="0"/>
              </a:defRPr>
            </a:lvl4pPr>
            <a:lvl5pPr marL="2057400" indent="-228600" defTabSz="906463" eaLnBrk="0" hangingPunct="0">
              <a:spcBef>
                <a:spcPct val="30000"/>
              </a:spcBef>
              <a:defRPr sz="1200">
                <a:solidFill>
                  <a:schemeClr val="tx1"/>
                </a:solidFill>
                <a:latin typeface="Arial" charset="0"/>
              </a:defRPr>
            </a:lvl5pPr>
            <a:lvl6pPr marL="2514600" indent="-228600" defTabSz="906463" eaLnBrk="0" fontAlgn="base" hangingPunct="0">
              <a:spcBef>
                <a:spcPct val="30000"/>
              </a:spcBef>
              <a:spcAft>
                <a:spcPct val="0"/>
              </a:spcAft>
              <a:defRPr sz="1200">
                <a:solidFill>
                  <a:schemeClr val="tx1"/>
                </a:solidFill>
                <a:latin typeface="Arial" charset="0"/>
              </a:defRPr>
            </a:lvl6pPr>
            <a:lvl7pPr marL="2971800" indent="-228600" defTabSz="906463" eaLnBrk="0" fontAlgn="base" hangingPunct="0">
              <a:spcBef>
                <a:spcPct val="30000"/>
              </a:spcBef>
              <a:spcAft>
                <a:spcPct val="0"/>
              </a:spcAft>
              <a:defRPr sz="1200">
                <a:solidFill>
                  <a:schemeClr val="tx1"/>
                </a:solidFill>
                <a:latin typeface="Arial" charset="0"/>
              </a:defRPr>
            </a:lvl7pPr>
            <a:lvl8pPr marL="3429000" indent="-228600" defTabSz="906463" eaLnBrk="0" fontAlgn="base" hangingPunct="0">
              <a:spcBef>
                <a:spcPct val="30000"/>
              </a:spcBef>
              <a:spcAft>
                <a:spcPct val="0"/>
              </a:spcAft>
              <a:defRPr sz="1200">
                <a:solidFill>
                  <a:schemeClr val="tx1"/>
                </a:solidFill>
                <a:latin typeface="Arial" charset="0"/>
              </a:defRPr>
            </a:lvl8pPr>
            <a:lvl9pPr marL="3886200" indent="-228600" defTabSz="9064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8D61CD-EB81-4E6E-A56E-6840B07190E9}" type="slidenum">
              <a:rPr lang="en-US" altLang="en-US" smtClean="0"/>
              <a:pPr eaLnBrk="1" hangingPunct="1">
                <a:spcBef>
                  <a:spcPct val="0"/>
                </a:spcBef>
              </a:pPr>
              <a:t>2</a:t>
            </a:fld>
            <a:endParaRPr lang="en-US" alt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6"/>
          <p:cNvSpPr>
            <a:spLocks noChangeShapeType="1"/>
          </p:cNvSpPr>
          <p:nvPr/>
        </p:nvSpPr>
        <p:spPr bwMode="auto">
          <a:xfrm>
            <a:off x="1739900" y="1570038"/>
            <a:ext cx="579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 name="Rectangle 3"/>
          <p:cNvSpPr>
            <a:spLocks noChangeArrowheads="1"/>
          </p:cNvSpPr>
          <p:nvPr/>
        </p:nvSpPr>
        <p:spPr bwMode="auto">
          <a:xfrm>
            <a:off x="0" y="-28575"/>
            <a:ext cx="9144000" cy="180975"/>
          </a:xfrm>
          <a:prstGeom prst="rect">
            <a:avLst/>
          </a:prstGeom>
          <a:solidFill>
            <a:srgbClr val="18274B"/>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a:p>
        </p:txBody>
      </p:sp>
      <p:sp>
        <p:nvSpPr>
          <p:cNvPr id="5" name="Rectangle 15"/>
          <p:cNvSpPr>
            <a:spLocks noChangeArrowheads="1"/>
          </p:cNvSpPr>
          <p:nvPr/>
        </p:nvSpPr>
        <p:spPr bwMode="auto">
          <a:xfrm>
            <a:off x="0" y="4641850"/>
            <a:ext cx="9144000" cy="152400"/>
          </a:xfrm>
          <a:prstGeom prst="rect">
            <a:avLst/>
          </a:prstGeom>
          <a:solidFill>
            <a:srgbClr val="18274B"/>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a:p>
        </p:txBody>
      </p:sp>
      <p:pic>
        <p:nvPicPr>
          <p:cNvPr id="6" name="Picture 16" descr="logo 1016.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94075" y="796925"/>
            <a:ext cx="2286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5"/>
          <p:cNvSpPr>
            <a:spLocks noChangeArrowheads="1"/>
          </p:cNvSpPr>
          <p:nvPr userDrawn="1"/>
        </p:nvSpPr>
        <p:spPr bwMode="auto">
          <a:xfrm>
            <a:off x="0" y="4489450"/>
            <a:ext cx="9144000" cy="152400"/>
          </a:xfrm>
          <a:prstGeom prst="rect">
            <a:avLst/>
          </a:prstGeom>
          <a:gradFill rotWithShape="1">
            <a:gsLst>
              <a:gs pos="0">
                <a:srgbClr val="FFC583"/>
              </a:gs>
              <a:gs pos="50000">
                <a:srgbClr val="FFD9B5"/>
              </a:gs>
              <a:gs pos="100000">
                <a:srgbClr val="FFECDB"/>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a:p>
        </p:txBody>
      </p:sp>
      <p:pic>
        <p:nvPicPr>
          <p:cNvPr id="8" name="Picture 10" descr="http://www.psdgraphics.com/file/wavy-orange-background.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5466" b="5174"/>
          <a:stretch>
            <a:fillRect/>
          </a:stretch>
        </p:blipFill>
        <p:spPr bwMode="auto">
          <a:xfrm>
            <a:off x="2374900" y="4794250"/>
            <a:ext cx="6765925"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ttp://i853.photobucket.com/albums/ab100/misscrt/bigstockphoto_Pen_On_Keyboard_94053.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794250"/>
            <a:ext cx="24622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
          <p:cNvSpPr>
            <a:spLocks noChangeArrowheads="1"/>
          </p:cNvSpPr>
          <p:nvPr/>
        </p:nvSpPr>
        <p:spPr bwMode="auto">
          <a:xfrm>
            <a:off x="0" y="6692900"/>
            <a:ext cx="9144000" cy="180975"/>
          </a:xfrm>
          <a:prstGeom prst="rect">
            <a:avLst/>
          </a:prstGeom>
          <a:solidFill>
            <a:srgbClr val="18274B"/>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a:p>
        </p:txBody>
      </p:sp>
      <p:sp>
        <p:nvSpPr>
          <p:cNvPr id="11" name="Text Box 20"/>
          <p:cNvSpPr txBox="1">
            <a:spLocks noChangeArrowheads="1"/>
          </p:cNvSpPr>
          <p:nvPr/>
        </p:nvSpPr>
        <p:spPr bwMode="gray">
          <a:xfrm>
            <a:off x="1425575" y="6710363"/>
            <a:ext cx="6321425" cy="138112"/>
          </a:xfrm>
          <a:prstGeom prst="rect">
            <a:avLst/>
          </a:prstGeom>
          <a:solidFill>
            <a:schemeClr val="tx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tIns="0" bIns="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gn="ctr" eaLnBrk="1" hangingPunct="1">
              <a:defRPr/>
            </a:pPr>
            <a:r>
              <a:rPr lang="en-US" altLang="en-US" sz="900" b="0" dirty="0">
                <a:solidFill>
                  <a:schemeClr val="bg1"/>
                </a:solidFill>
                <a:latin typeface="Helvetica" pitchFamily="34" charset="0"/>
                <a:cs typeface="Arial" charset="0"/>
              </a:rPr>
              <a:t>Boston </a:t>
            </a:r>
            <a:r>
              <a:rPr lang="en-US" altLang="en-US" sz="600" b="0" dirty="0">
                <a:solidFill>
                  <a:schemeClr val="bg1"/>
                </a:solidFill>
                <a:latin typeface="Helvetica" pitchFamily="34" charset="0"/>
                <a:sym typeface="Wingdings" pitchFamily="2" charset="2"/>
              </a:rPr>
              <a:t></a:t>
            </a:r>
            <a:r>
              <a:rPr lang="en-US" altLang="en-US" sz="900" dirty="0">
                <a:solidFill>
                  <a:schemeClr val="bg1"/>
                </a:solidFill>
                <a:latin typeface="Helvetica" pitchFamily="34" charset="0"/>
              </a:rPr>
              <a:t> </a:t>
            </a:r>
            <a:r>
              <a:rPr lang="en-US" altLang="en-US" sz="900" b="0" dirty="0">
                <a:solidFill>
                  <a:schemeClr val="bg1"/>
                </a:solidFill>
                <a:latin typeface="Helvetica" pitchFamily="34" charset="0"/>
                <a:cs typeface="Arial" charset="0"/>
              </a:rPr>
              <a:t>Wilmington </a:t>
            </a:r>
            <a:r>
              <a:rPr lang="en-US" altLang="en-US" sz="600" b="0" dirty="0">
                <a:solidFill>
                  <a:schemeClr val="bg1"/>
                </a:solidFill>
                <a:latin typeface="Helvetica" pitchFamily="34" charset="0"/>
                <a:cs typeface="Arial" charset="0"/>
                <a:sym typeface="Wingdings" pitchFamily="2" charset="2"/>
              </a:rPr>
              <a:t></a:t>
            </a:r>
            <a:r>
              <a:rPr lang="en-US" altLang="en-US" sz="900" b="0" dirty="0">
                <a:solidFill>
                  <a:schemeClr val="bg1"/>
                </a:solidFill>
                <a:latin typeface="Helvetica" pitchFamily="34" charset="0"/>
                <a:cs typeface="Arial" charset="0"/>
                <a:sym typeface="Wingdings" pitchFamily="2" charset="2"/>
              </a:rPr>
              <a:t> </a:t>
            </a:r>
            <a:r>
              <a:rPr lang="en-US" altLang="en-US" sz="900" b="0" dirty="0">
                <a:solidFill>
                  <a:schemeClr val="bg1"/>
                </a:solidFill>
                <a:latin typeface="Helvetica" pitchFamily="34" charset="0"/>
                <a:cs typeface="Arial" charset="0"/>
              </a:rPr>
              <a:t>Shanghai</a:t>
            </a:r>
          </a:p>
        </p:txBody>
      </p:sp>
      <p:sp>
        <p:nvSpPr>
          <p:cNvPr id="12" name="Rectangle 15"/>
          <p:cNvSpPr>
            <a:spLocks noChangeArrowheads="1"/>
          </p:cNvSpPr>
          <p:nvPr userDrawn="1"/>
        </p:nvSpPr>
        <p:spPr bwMode="auto">
          <a:xfrm>
            <a:off x="0" y="152400"/>
            <a:ext cx="9144000" cy="152400"/>
          </a:xfrm>
          <a:prstGeom prst="rect">
            <a:avLst/>
          </a:prstGeom>
          <a:gradFill rotWithShape="1">
            <a:gsLst>
              <a:gs pos="0">
                <a:srgbClr val="FFC583"/>
              </a:gs>
              <a:gs pos="50000">
                <a:srgbClr val="FFD9B5"/>
              </a:gs>
              <a:gs pos="100000">
                <a:srgbClr val="FFECDB"/>
              </a:gs>
            </a:gsLst>
            <a:lin ang="1080000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a:p>
        </p:txBody>
      </p:sp>
      <p:sp>
        <p:nvSpPr>
          <p:cNvPr id="13" name="Rectangle 24"/>
          <p:cNvSpPr>
            <a:spLocks noChangeArrowheads="1"/>
          </p:cNvSpPr>
          <p:nvPr/>
        </p:nvSpPr>
        <p:spPr bwMode="auto">
          <a:xfrm>
            <a:off x="4083050" y="5340350"/>
            <a:ext cx="46640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45720" tIns="44450" rIns="45720" bIns="4445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nSpc>
                <a:spcPct val="90000"/>
              </a:lnSpc>
              <a:defRPr/>
            </a:pPr>
            <a:r>
              <a:rPr lang="en-US" altLang="en-US" sz="700" b="0" dirty="0">
                <a:solidFill>
                  <a:schemeClr val="bg1"/>
                </a:solidFill>
              </a:rPr>
              <a:t>The following material was used by </a:t>
            </a:r>
            <a:r>
              <a:rPr lang="en-US" altLang="en-US" sz="700" b="0" dirty="0">
                <a:solidFill>
                  <a:schemeClr val="bg1"/>
                </a:solidFill>
                <a:cs typeface="Times New Roman" pitchFamily="18" charset="0"/>
              </a:rPr>
              <a:t>Accdon LLC </a:t>
            </a:r>
            <a:r>
              <a:rPr lang="en-US" altLang="en-US" sz="700" b="0" dirty="0">
                <a:solidFill>
                  <a:schemeClr val="bg1"/>
                </a:solidFill>
              </a:rPr>
              <a:t>during an oral presentation and discussion. Without the accompanying oral comments, the text is incomplete as a record of the presentation. This document contains information and methodology descriptions intended solely for the use of client personnel. No part of it may be circulated, quoted, or reproduced for distribution outside this client without the prior written approval of Accdon LLC.</a:t>
            </a:r>
          </a:p>
        </p:txBody>
      </p:sp>
      <p:sp>
        <p:nvSpPr>
          <p:cNvPr id="14" name="Text Box 25"/>
          <p:cNvSpPr txBox="1">
            <a:spLocks noChangeArrowheads="1"/>
          </p:cNvSpPr>
          <p:nvPr/>
        </p:nvSpPr>
        <p:spPr bwMode="auto">
          <a:xfrm>
            <a:off x="5260975" y="5113338"/>
            <a:ext cx="17970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nSpc>
                <a:spcPct val="90000"/>
              </a:lnSpc>
              <a:spcBef>
                <a:spcPct val="50000"/>
              </a:spcBef>
              <a:defRPr/>
            </a:pPr>
            <a:r>
              <a:rPr lang="en-US" altLang="en-US" sz="700" u="sng" dirty="0">
                <a:solidFill>
                  <a:schemeClr val="bg1"/>
                </a:solidFill>
              </a:rPr>
              <a:t>NOTICE:  Proprietary and Confidential</a:t>
            </a:r>
            <a:endParaRPr lang="en-US" altLang="en-US" sz="1200" dirty="0">
              <a:solidFill>
                <a:schemeClr val="bg1"/>
              </a:solidFill>
            </a:endParaRPr>
          </a:p>
        </p:txBody>
      </p:sp>
      <p:sp>
        <p:nvSpPr>
          <p:cNvPr id="15" name="Text Box 26"/>
          <p:cNvSpPr txBox="1">
            <a:spLocks noChangeArrowheads="1"/>
          </p:cNvSpPr>
          <p:nvPr/>
        </p:nvSpPr>
        <p:spPr bwMode="auto">
          <a:xfrm>
            <a:off x="4083050" y="5818188"/>
            <a:ext cx="31305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lnSpc>
                <a:spcPct val="90000"/>
              </a:lnSpc>
              <a:spcBef>
                <a:spcPct val="50000"/>
              </a:spcBef>
              <a:defRPr/>
            </a:pPr>
            <a:r>
              <a:rPr lang="en-US" altLang="en-US" sz="700" b="0" dirty="0">
                <a:solidFill>
                  <a:schemeClr val="bg1"/>
                </a:solidFill>
              </a:rPr>
              <a:t>Copyright © 2013 Accdon LLC, All Rights Reserved</a:t>
            </a:r>
            <a:endParaRPr lang="en-US" altLang="en-US" sz="700" dirty="0">
              <a:solidFill>
                <a:schemeClr val="bg1"/>
              </a:solidFill>
            </a:endParaRPr>
          </a:p>
        </p:txBody>
      </p:sp>
      <p:sp>
        <p:nvSpPr>
          <p:cNvPr id="281604" name="Rectangle 4"/>
          <p:cNvSpPr>
            <a:spLocks noGrp="1" noChangeArrowheads="1"/>
          </p:cNvSpPr>
          <p:nvPr>
            <p:ph type="subTitle" idx="1"/>
          </p:nvPr>
        </p:nvSpPr>
        <p:spPr>
          <a:xfrm>
            <a:off x="1371600" y="3848100"/>
            <a:ext cx="6400800" cy="457200"/>
          </a:xfrm>
        </p:spPr>
        <p:txBody>
          <a:bodyPr/>
          <a:lstStyle>
            <a:lvl1pPr marL="0" indent="0" algn="ctr">
              <a:buFont typeface="Wingdings" pitchFamily="2" charset="2"/>
              <a:buNone/>
              <a:defRPr sz="1800">
                <a:solidFill>
                  <a:schemeClr val="tx1"/>
                </a:solidFill>
              </a:defRPr>
            </a:lvl1pPr>
          </a:lstStyle>
          <a:p>
            <a:endParaRPr lang="en-US" dirty="0"/>
          </a:p>
        </p:txBody>
      </p:sp>
    </p:spTree>
    <p:extLst>
      <p:ext uri="{BB962C8B-B14F-4D97-AF65-F5344CB8AC3E}">
        <p14:creationId xmlns:p14="http://schemas.microsoft.com/office/powerpoint/2010/main" val="300125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sldNum" sz="quarter" idx="10"/>
          </p:nvPr>
        </p:nvSpPr>
        <p:spPr>
          <a:ln/>
        </p:spPr>
        <p:txBody>
          <a:bodyPr/>
          <a:lstStyle>
            <a:lvl1pPr>
              <a:defRPr/>
            </a:lvl1pPr>
          </a:lstStyle>
          <a:p>
            <a:pPr>
              <a:defRPr/>
            </a:pPr>
            <a:fld id="{FE98CD23-2114-48C3-A371-D863F33EA3E3}" type="slidenum">
              <a:rPr lang="en-US"/>
              <a:pPr>
                <a:defRPr/>
              </a:pPr>
              <a:t>‹#›</a:t>
            </a:fld>
            <a:endParaRPr lang="en-US" dirty="0"/>
          </a:p>
        </p:txBody>
      </p:sp>
    </p:spTree>
    <p:extLst>
      <p:ext uri="{BB962C8B-B14F-4D97-AF65-F5344CB8AC3E}">
        <p14:creationId xmlns:p14="http://schemas.microsoft.com/office/powerpoint/2010/main" val="64657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76200"/>
            <a:ext cx="20574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2913" y="76200"/>
            <a:ext cx="60198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sldNum" sz="quarter" idx="10"/>
          </p:nvPr>
        </p:nvSpPr>
        <p:spPr>
          <a:ln/>
        </p:spPr>
        <p:txBody>
          <a:bodyPr/>
          <a:lstStyle>
            <a:lvl1pPr>
              <a:defRPr/>
            </a:lvl1pPr>
          </a:lstStyle>
          <a:p>
            <a:pPr>
              <a:defRPr/>
            </a:pPr>
            <a:fld id="{D871EBE4-5C23-46F4-A0C8-2D9C487F7CCA}" type="slidenum">
              <a:rPr lang="en-US"/>
              <a:pPr>
                <a:defRPr/>
              </a:pPr>
              <a:t>‹#›</a:t>
            </a:fld>
            <a:endParaRPr lang="en-US" dirty="0"/>
          </a:p>
        </p:txBody>
      </p:sp>
    </p:spTree>
    <p:extLst>
      <p:ext uri="{BB962C8B-B14F-4D97-AF65-F5344CB8AC3E}">
        <p14:creationId xmlns:p14="http://schemas.microsoft.com/office/powerpoint/2010/main" val="383424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sldNum" sz="quarter" idx="10"/>
          </p:nvPr>
        </p:nvSpPr>
        <p:spPr>
          <a:ln/>
        </p:spPr>
        <p:txBody>
          <a:bodyPr/>
          <a:lstStyle>
            <a:lvl1pPr>
              <a:defRPr/>
            </a:lvl1pPr>
          </a:lstStyle>
          <a:p>
            <a:pPr>
              <a:defRPr/>
            </a:pPr>
            <a:fld id="{96C86ACA-8A03-4F7F-B45D-3E21CDD76D89}" type="slidenum">
              <a:rPr lang="en-US"/>
              <a:pPr>
                <a:defRPr/>
              </a:pPr>
              <a:t>‹#›</a:t>
            </a:fld>
            <a:endParaRPr lang="en-US" dirty="0"/>
          </a:p>
        </p:txBody>
      </p:sp>
    </p:spTree>
    <p:extLst>
      <p:ext uri="{BB962C8B-B14F-4D97-AF65-F5344CB8AC3E}">
        <p14:creationId xmlns:p14="http://schemas.microsoft.com/office/powerpoint/2010/main" val="2683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6"/>
          <p:cNvSpPr>
            <a:spLocks noGrp="1" noChangeArrowheads="1"/>
          </p:cNvSpPr>
          <p:nvPr>
            <p:ph type="sldNum" sz="quarter" idx="10"/>
          </p:nvPr>
        </p:nvSpPr>
        <p:spPr>
          <a:ln/>
        </p:spPr>
        <p:txBody>
          <a:bodyPr/>
          <a:lstStyle>
            <a:lvl1pPr>
              <a:defRPr/>
            </a:lvl1pPr>
          </a:lstStyle>
          <a:p>
            <a:pPr>
              <a:defRPr/>
            </a:pPr>
            <a:fld id="{DA13A54A-773C-445B-8B45-D7C8D1BEC2AC}" type="slidenum">
              <a:rPr lang="en-US"/>
              <a:pPr>
                <a:defRPr/>
              </a:pPr>
              <a:t>‹#›</a:t>
            </a:fld>
            <a:endParaRPr lang="en-US" dirty="0"/>
          </a:p>
        </p:txBody>
      </p:sp>
    </p:spTree>
    <p:extLst>
      <p:ext uri="{BB962C8B-B14F-4D97-AF65-F5344CB8AC3E}">
        <p14:creationId xmlns:p14="http://schemas.microsoft.com/office/powerpoint/2010/main" val="115192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2913"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143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6"/>
          <p:cNvSpPr>
            <a:spLocks noGrp="1" noChangeArrowheads="1"/>
          </p:cNvSpPr>
          <p:nvPr>
            <p:ph type="sldNum" sz="quarter" idx="10"/>
          </p:nvPr>
        </p:nvSpPr>
        <p:spPr>
          <a:ln/>
        </p:spPr>
        <p:txBody>
          <a:bodyPr/>
          <a:lstStyle>
            <a:lvl1pPr>
              <a:defRPr/>
            </a:lvl1pPr>
          </a:lstStyle>
          <a:p>
            <a:pPr>
              <a:defRPr/>
            </a:pPr>
            <a:fld id="{D38EA4E5-4F58-487C-9BE9-64E8C5286625}" type="slidenum">
              <a:rPr lang="en-US"/>
              <a:pPr>
                <a:defRPr/>
              </a:pPr>
              <a:t>‹#›</a:t>
            </a:fld>
            <a:endParaRPr lang="en-US" dirty="0"/>
          </a:p>
        </p:txBody>
      </p:sp>
    </p:spTree>
    <p:extLst>
      <p:ext uri="{BB962C8B-B14F-4D97-AF65-F5344CB8AC3E}">
        <p14:creationId xmlns:p14="http://schemas.microsoft.com/office/powerpoint/2010/main" val="141478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6"/>
          <p:cNvSpPr>
            <a:spLocks noGrp="1" noChangeArrowheads="1"/>
          </p:cNvSpPr>
          <p:nvPr>
            <p:ph type="sldNum" sz="quarter" idx="10"/>
          </p:nvPr>
        </p:nvSpPr>
        <p:spPr>
          <a:ln/>
        </p:spPr>
        <p:txBody>
          <a:bodyPr/>
          <a:lstStyle>
            <a:lvl1pPr>
              <a:defRPr/>
            </a:lvl1pPr>
          </a:lstStyle>
          <a:p>
            <a:pPr>
              <a:defRPr/>
            </a:pPr>
            <a:fld id="{8D079904-7303-44EE-84F3-3CEF589F67EB}" type="slidenum">
              <a:rPr lang="en-US"/>
              <a:pPr>
                <a:defRPr/>
              </a:pPr>
              <a:t>‹#›</a:t>
            </a:fld>
            <a:endParaRPr lang="en-US" dirty="0"/>
          </a:p>
        </p:txBody>
      </p:sp>
    </p:spTree>
    <p:extLst>
      <p:ext uri="{BB962C8B-B14F-4D97-AF65-F5344CB8AC3E}">
        <p14:creationId xmlns:p14="http://schemas.microsoft.com/office/powerpoint/2010/main" val="5264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6"/>
          <p:cNvSpPr>
            <a:spLocks noGrp="1" noChangeArrowheads="1"/>
          </p:cNvSpPr>
          <p:nvPr>
            <p:ph type="sldNum" sz="quarter" idx="10"/>
          </p:nvPr>
        </p:nvSpPr>
        <p:spPr>
          <a:ln/>
        </p:spPr>
        <p:txBody>
          <a:bodyPr/>
          <a:lstStyle>
            <a:lvl1pPr>
              <a:defRPr/>
            </a:lvl1pPr>
          </a:lstStyle>
          <a:p>
            <a:pPr>
              <a:defRPr/>
            </a:pPr>
            <a:fld id="{9FAC1B33-ECDD-479D-8656-1F6CB4F6CAE4}" type="slidenum">
              <a:rPr lang="en-US"/>
              <a:pPr>
                <a:defRPr/>
              </a:pPr>
              <a:t>‹#›</a:t>
            </a:fld>
            <a:endParaRPr lang="en-US" dirty="0"/>
          </a:p>
        </p:txBody>
      </p:sp>
    </p:spTree>
    <p:extLst>
      <p:ext uri="{BB962C8B-B14F-4D97-AF65-F5344CB8AC3E}">
        <p14:creationId xmlns:p14="http://schemas.microsoft.com/office/powerpoint/2010/main" val="354792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ln/>
        </p:spPr>
        <p:txBody>
          <a:bodyPr/>
          <a:lstStyle>
            <a:lvl1pPr>
              <a:defRPr/>
            </a:lvl1pPr>
          </a:lstStyle>
          <a:p>
            <a:pPr>
              <a:defRPr/>
            </a:pPr>
            <a:fld id="{E2EAEA36-2217-4E7F-A869-113A7DE393FD}" type="slidenum">
              <a:rPr lang="en-US"/>
              <a:pPr>
                <a:defRPr/>
              </a:pPr>
              <a:t>‹#›</a:t>
            </a:fld>
            <a:endParaRPr lang="en-US" dirty="0"/>
          </a:p>
        </p:txBody>
      </p:sp>
    </p:spTree>
    <p:extLst>
      <p:ext uri="{BB962C8B-B14F-4D97-AF65-F5344CB8AC3E}">
        <p14:creationId xmlns:p14="http://schemas.microsoft.com/office/powerpoint/2010/main" val="361215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CB1ECCCB-BE20-4EE1-AA3B-D63E80BD93CB}" type="slidenum">
              <a:rPr lang="en-US"/>
              <a:pPr>
                <a:defRPr/>
              </a:pPr>
              <a:t>‹#›</a:t>
            </a:fld>
            <a:endParaRPr lang="en-US" dirty="0"/>
          </a:p>
        </p:txBody>
      </p:sp>
    </p:spTree>
    <p:extLst>
      <p:ext uri="{BB962C8B-B14F-4D97-AF65-F5344CB8AC3E}">
        <p14:creationId xmlns:p14="http://schemas.microsoft.com/office/powerpoint/2010/main" val="209645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sldNum" sz="quarter" idx="10"/>
          </p:nvPr>
        </p:nvSpPr>
        <p:spPr>
          <a:ln/>
        </p:spPr>
        <p:txBody>
          <a:bodyPr/>
          <a:lstStyle>
            <a:lvl1pPr>
              <a:defRPr/>
            </a:lvl1pPr>
          </a:lstStyle>
          <a:p>
            <a:pPr>
              <a:defRPr/>
            </a:pPr>
            <a:fld id="{A3BABE2D-735C-4B9F-BF4F-F663A08DB702}" type="slidenum">
              <a:rPr lang="en-US"/>
              <a:pPr>
                <a:defRPr/>
              </a:pPr>
              <a:t>‹#›</a:t>
            </a:fld>
            <a:endParaRPr lang="en-US" dirty="0"/>
          </a:p>
        </p:txBody>
      </p:sp>
    </p:spTree>
    <p:extLst>
      <p:ext uri="{BB962C8B-B14F-4D97-AF65-F5344CB8AC3E}">
        <p14:creationId xmlns:p14="http://schemas.microsoft.com/office/powerpoint/2010/main" val="189242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ChangeArrowheads="1"/>
          </p:cNvSpPr>
          <p:nvPr/>
        </p:nvSpPr>
        <p:spPr bwMode="auto">
          <a:xfrm flipV="1">
            <a:off x="0" y="0"/>
            <a:ext cx="9144000" cy="746125"/>
          </a:xfrm>
          <a:prstGeom prst="rect">
            <a:avLst/>
          </a:prstGeom>
          <a:gradFill rotWithShape="1">
            <a:gsLst>
              <a:gs pos="0">
                <a:srgbClr val="FFC583"/>
              </a:gs>
              <a:gs pos="50000">
                <a:srgbClr val="FFD9B5"/>
              </a:gs>
              <a:gs pos="100000">
                <a:srgbClr val="FFECDB"/>
              </a:gs>
            </a:gsLst>
            <a:lin ang="1080000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a:p>
        </p:txBody>
      </p:sp>
      <p:sp>
        <p:nvSpPr>
          <p:cNvPr id="1027" name="Rectangle 3"/>
          <p:cNvSpPr>
            <a:spLocks noChangeArrowheads="1"/>
          </p:cNvSpPr>
          <p:nvPr/>
        </p:nvSpPr>
        <p:spPr bwMode="auto">
          <a:xfrm>
            <a:off x="0" y="-28575"/>
            <a:ext cx="9144000" cy="180975"/>
          </a:xfrm>
          <a:prstGeom prst="rect">
            <a:avLst/>
          </a:prstGeom>
          <a:solidFill>
            <a:srgbClr val="18274B"/>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a:p>
        </p:txBody>
      </p:sp>
      <p:sp>
        <p:nvSpPr>
          <p:cNvPr id="1028" name="Line 4"/>
          <p:cNvSpPr>
            <a:spLocks noChangeShapeType="1"/>
          </p:cNvSpPr>
          <p:nvPr/>
        </p:nvSpPr>
        <p:spPr bwMode="auto">
          <a:xfrm>
            <a:off x="557213" y="152400"/>
            <a:ext cx="0" cy="593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9" name="Rectangle 5"/>
          <p:cNvSpPr>
            <a:spLocks noChangeArrowheads="1"/>
          </p:cNvSpPr>
          <p:nvPr/>
        </p:nvSpPr>
        <p:spPr bwMode="auto">
          <a:xfrm flipV="1">
            <a:off x="0" y="746125"/>
            <a:ext cx="4191000" cy="261938"/>
          </a:xfrm>
          <a:prstGeom prst="rect">
            <a:avLst/>
          </a:prstGeom>
          <a:gradFill rotWithShape="1">
            <a:gsLst>
              <a:gs pos="0">
                <a:srgbClr val="DD9B08"/>
              </a:gs>
              <a:gs pos="100000">
                <a:srgbClr val="FFFFFF"/>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a:p>
        </p:txBody>
      </p:sp>
      <p:sp>
        <p:nvSpPr>
          <p:cNvPr id="1030" name="Rectangle 9"/>
          <p:cNvSpPr>
            <a:spLocks noGrp="1" noChangeArrowheads="1"/>
          </p:cNvSpPr>
          <p:nvPr>
            <p:ph type="body" idx="1"/>
          </p:nvPr>
        </p:nvSpPr>
        <p:spPr bwMode="auto">
          <a:xfrm>
            <a:off x="442913" y="1143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6"/>
          <p:cNvSpPr>
            <a:spLocks noChangeArrowheads="1"/>
          </p:cNvSpPr>
          <p:nvPr/>
        </p:nvSpPr>
        <p:spPr bwMode="auto">
          <a:xfrm>
            <a:off x="0" y="6705600"/>
            <a:ext cx="7943850" cy="152400"/>
          </a:xfrm>
          <a:prstGeom prst="rect">
            <a:avLst/>
          </a:prstGeom>
          <a:solidFill>
            <a:srgbClr val="18274B"/>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a:p>
        </p:txBody>
      </p:sp>
      <p:sp>
        <p:nvSpPr>
          <p:cNvPr id="1032" name="Rectangle 7"/>
          <p:cNvSpPr>
            <a:spLocks noChangeArrowheads="1"/>
          </p:cNvSpPr>
          <p:nvPr/>
        </p:nvSpPr>
        <p:spPr bwMode="auto">
          <a:xfrm flipV="1">
            <a:off x="0" y="6600825"/>
            <a:ext cx="9144000" cy="104775"/>
          </a:xfrm>
          <a:prstGeom prst="rect">
            <a:avLst/>
          </a:prstGeom>
          <a:gradFill rotWithShape="1">
            <a:gsLst>
              <a:gs pos="0">
                <a:srgbClr val="CCCCFF"/>
              </a:gs>
              <a:gs pos="100000">
                <a:schemeClr val="bg1"/>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a:p>
        </p:txBody>
      </p:sp>
      <p:sp>
        <p:nvSpPr>
          <p:cNvPr id="1033" name="Rectangle 11"/>
          <p:cNvSpPr>
            <a:spLocks noChangeArrowheads="1"/>
          </p:cNvSpPr>
          <p:nvPr/>
        </p:nvSpPr>
        <p:spPr bwMode="auto">
          <a:xfrm>
            <a:off x="4216400" y="6705600"/>
            <a:ext cx="4037013" cy="152400"/>
          </a:xfrm>
          <a:prstGeom prst="rect">
            <a:avLst/>
          </a:prstGeom>
          <a:gradFill rotWithShape="1">
            <a:gsLst>
              <a:gs pos="0">
                <a:srgbClr val="18274B"/>
              </a:gs>
              <a:gs pos="100000">
                <a:srgbClr val="FFFFFF"/>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eaLnBrk="1" hangingPunct="1">
              <a:defRPr/>
            </a:pPr>
            <a:endParaRPr lang="en-US" altLang="en-US" dirty="0"/>
          </a:p>
        </p:txBody>
      </p:sp>
      <p:sp>
        <p:nvSpPr>
          <p:cNvPr id="280592" name="Rectangle 16"/>
          <p:cNvSpPr>
            <a:spLocks noGrp="1" noChangeArrowheads="1"/>
          </p:cNvSpPr>
          <p:nvPr>
            <p:ph type="sldNum" sz="quarter" idx="4"/>
          </p:nvPr>
        </p:nvSpPr>
        <p:spPr bwMode="auto">
          <a:xfrm>
            <a:off x="4381500" y="6556375"/>
            <a:ext cx="3810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00" b="0"/>
            </a:lvl1pPr>
          </a:lstStyle>
          <a:p>
            <a:pPr>
              <a:defRPr/>
            </a:pPr>
            <a:fld id="{BB4F00DF-3465-403A-ABE0-72740163BB35}" type="slidenum">
              <a:rPr lang="en-US"/>
              <a:pPr>
                <a:defRPr/>
              </a:pPr>
              <a:t>‹#›</a:t>
            </a:fld>
            <a:endParaRPr lang="en-US" dirty="0"/>
          </a:p>
        </p:txBody>
      </p:sp>
      <p:sp>
        <p:nvSpPr>
          <p:cNvPr id="1035" name="Rectangle 8"/>
          <p:cNvSpPr>
            <a:spLocks noGrp="1" noChangeArrowheads="1"/>
          </p:cNvSpPr>
          <p:nvPr>
            <p:ph type="title"/>
          </p:nvPr>
        </p:nvSpPr>
        <p:spPr bwMode="auto">
          <a:xfrm>
            <a:off x="633413" y="76200"/>
            <a:ext cx="76200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6" name="Picture 12" descr="logo 1016.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0413" y="6669088"/>
            <a:ext cx="762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p:titleStyle>
    <p:bodyStyle>
      <a:lvl1pPr marL="342900" indent="-342900" algn="l" rtl="0" eaLnBrk="0" fontAlgn="base" hangingPunct="0">
        <a:spcBef>
          <a:spcPct val="20000"/>
        </a:spcBef>
        <a:spcAft>
          <a:spcPct val="0"/>
        </a:spcAft>
        <a:buClr>
          <a:srgbClr val="000060"/>
        </a:buClr>
        <a:buFont typeface="Wingdings" pitchFamily="2" charset="2"/>
        <a:buChar char="§"/>
        <a:defRPr sz="2000">
          <a:solidFill>
            <a:srgbClr val="18274B"/>
          </a:solidFill>
          <a:latin typeface="+mn-lt"/>
          <a:ea typeface="+mn-ea"/>
          <a:cs typeface="+mn-cs"/>
        </a:defRPr>
      </a:lvl1pPr>
      <a:lvl2pPr marL="742950" indent="-285750" algn="l" rtl="0" eaLnBrk="0" fontAlgn="base" hangingPunct="0">
        <a:spcBef>
          <a:spcPct val="20000"/>
        </a:spcBef>
        <a:spcAft>
          <a:spcPct val="0"/>
        </a:spcAft>
        <a:buSzPct val="60000"/>
        <a:buFont typeface="Arial" charset="0"/>
        <a:buChar char="►"/>
        <a:defRPr>
          <a:solidFill>
            <a:srgbClr val="18274B"/>
          </a:solidFill>
          <a:latin typeface="+mn-lt"/>
        </a:defRPr>
      </a:lvl2pPr>
      <a:lvl3pPr marL="1143000" indent="-228600" algn="l" rtl="0" eaLnBrk="0" fontAlgn="base" hangingPunct="0">
        <a:spcBef>
          <a:spcPct val="20000"/>
        </a:spcBef>
        <a:spcAft>
          <a:spcPct val="0"/>
        </a:spcAft>
        <a:buSzPct val="80000"/>
        <a:buChar char="•"/>
        <a:defRPr sz="1600">
          <a:solidFill>
            <a:srgbClr val="18274B"/>
          </a:solidFill>
          <a:latin typeface="+mn-lt"/>
        </a:defRPr>
      </a:lvl3pPr>
      <a:lvl4pPr marL="1600200" indent="-228600" algn="l" rtl="0" eaLnBrk="0" fontAlgn="base" hangingPunct="0">
        <a:spcBef>
          <a:spcPct val="20000"/>
        </a:spcBef>
        <a:spcAft>
          <a:spcPct val="0"/>
        </a:spcAft>
        <a:buSzPct val="80000"/>
        <a:buChar char="•"/>
        <a:defRPr sz="1400">
          <a:solidFill>
            <a:srgbClr val="18274B"/>
          </a:solidFill>
          <a:latin typeface="+mn-lt"/>
        </a:defRPr>
      </a:lvl4pPr>
      <a:lvl5pPr marL="2057400" indent="-228600" algn="l" rtl="0" eaLnBrk="0" fontAlgn="base" hangingPunct="0">
        <a:spcBef>
          <a:spcPct val="20000"/>
        </a:spcBef>
        <a:spcAft>
          <a:spcPct val="0"/>
        </a:spcAft>
        <a:buSzPct val="80000"/>
        <a:buChar char="•"/>
        <a:defRPr sz="1200">
          <a:solidFill>
            <a:srgbClr val="18274B"/>
          </a:solidFill>
          <a:latin typeface="+mn-lt"/>
        </a:defRPr>
      </a:lvl5pPr>
      <a:lvl6pPr marL="2514600" indent="-228600" algn="l" rtl="0" eaLnBrk="1" fontAlgn="base" hangingPunct="1">
        <a:spcBef>
          <a:spcPct val="20000"/>
        </a:spcBef>
        <a:spcAft>
          <a:spcPct val="0"/>
        </a:spcAft>
        <a:buSzPct val="80000"/>
        <a:buChar char="•"/>
        <a:defRPr sz="1200">
          <a:solidFill>
            <a:srgbClr val="18274B"/>
          </a:solidFill>
          <a:latin typeface="+mn-lt"/>
        </a:defRPr>
      </a:lvl6pPr>
      <a:lvl7pPr marL="2971800" indent="-228600" algn="l" rtl="0" eaLnBrk="1" fontAlgn="base" hangingPunct="1">
        <a:spcBef>
          <a:spcPct val="20000"/>
        </a:spcBef>
        <a:spcAft>
          <a:spcPct val="0"/>
        </a:spcAft>
        <a:buSzPct val="80000"/>
        <a:buChar char="•"/>
        <a:defRPr sz="1200">
          <a:solidFill>
            <a:srgbClr val="18274B"/>
          </a:solidFill>
          <a:latin typeface="+mn-lt"/>
        </a:defRPr>
      </a:lvl7pPr>
      <a:lvl8pPr marL="3429000" indent="-228600" algn="l" rtl="0" eaLnBrk="1" fontAlgn="base" hangingPunct="1">
        <a:spcBef>
          <a:spcPct val="20000"/>
        </a:spcBef>
        <a:spcAft>
          <a:spcPct val="0"/>
        </a:spcAft>
        <a:buSzPct val="80000"/>
        <a:buChar char="•"/>
        <a:defRPr sz="1200">
          <a:solidFill>
            <a:srgbClr val="18274B"/>
          </a:solidFill>
          <a:latin typeface="+mn-lt"/>
        </a:defRPr>
      </a:lvl8pPr>
      <a:lvl9pPr marL="3886200" indent="-228600" algn="l" rtl="0" eaLnBrk="1" fontAlgn="base" hangingPunct="1">
        <a:spcBef>
          <a:spcPct val="20000"/>
        </a:spcBef>
        <a:spcAft>
          <a:spcPct val="0"/>
        </a:spcAft>
        <a:buSzPct val="80000"/>
        <a:buChar char="•"/>
        <a:defRPr sz="1200">
          <a:solidFill>
            <a:srgbClr val="1827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BC383E-4225-469E-AC5C-3ACFD46100AD}"/>
              </a:ext>
            </a:extLst>
          </p:cNvPr>
          <p:cNvSpPr/>
          <p:nvPr/>
        </p:nvSpPr>
        <p:spPr bwMode="auto">
          <a:xfrm>
            <a:off x="-516835" y="-132522"/>
            <a:ext cx="10548731" cy="69905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76AE1D73-1D77-4EE5-AA76-FA5A3B02A189}"/>
              </a:ext>
            </a:extLst>
          </p:cNvPr>
          <p:cNvSpPr>
            <a:spLocks noGrp="1"/>
          </p:cNvSpPr>
          <p:nvPr>
            <p:ph type="sldNum" sz="quarter" idx="10"/>
          </p:nvPr>
        </p:nvSpPr>
        <p:spPr/>
        <p:txBody>
          <a:bodyPr/>
          <a:lstStyle/>
          <a:p>
            <a:pPr>
              <a:defRPr/>
            </a:pPr>
            <a:fld id="{E2EAEA36-2217-4E7F-A869-113A7DE393FD}" type="slidenum">
              <a:rPr lang="en-US" smtClean="0"/>
              <a:pPr>
                <a:defRPr/>
              </a:pPr>
              <a:t>1</a:t>
            </a:fld>
            <a:endParaRPr lang="en-US" dirty="0"/>
          </a:p>
        </p:txBody>
      </p:sp>
      <p:pic>
        <p:nvPicPr>
          <p:cNvPr id="4" name="Picture 3" descr="A picture containing drawing&#10;&#10;Description automatically generated">
            <a:extLst>
              <a:ext uri="{FF2B5EF4-FFF2-40B4-BE49-F238E27FC236}">
                <a16:creationId xmlns:a16="http://schemas.microsoft.com/office/drawing/2014/main" id="{C7EC762C-D61D-4FD6-BC53-0F73F0CC8FC5}"/>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3194884"/>
            <a:ext cx="9144000" cy="3361491"/>
          </a:xfrm>
          <a:prstGeom prst="rect">
            <a:avLst/>
          </a:prstGeom>
        </p:spPr>
      </p:pic>
      <p:sp>
        <p:nvSpPr>
          <p:cNvPr id="8" name="Title 13">
            <a:extLst>
              <a:ext uri="{FF2B5EF4-FFF2-40B4-BE49-F238E27FC236}">
                <a16:creationId xmlns:a16="http://schemas.microsoft.com/office/drawing/2014/main" id="{8545159C-BAAA-4398-9EFB-9DBD1492E453}"/>
              </a:ext>
            </a:extLst>
          </p:cNvPr>
          <p:cNvSpPr txBox="1">
            <a:spLocks/>
          </p:cNvSpPr>
          <p:nvPr/>
        </p:nvSpPr>
        <p:spPr bwMode="auto">
          <a:xfrm>
            <a:off x="-511866" y="493683"/>
            <a:ext cx="10548731" cy="722313"/>
          </a:xfrm>
          <a:prstGeom prst="rect">
            <a:avLst/>
          </a:prstGeom>
          <a:solidFill>
            <a:srgbClr val="F0AE38"/>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endParaRPr lang="en-US" sz="2400" kern="0" dirty="0"/>
          </a:p>
        </p:txBody>
      </p:sp>
      <p:sp>
        <p:nvSpPr>
          <p:cNvPr id="6" name="Title 13">
            <a:extLst>
              <a:ext uri="{FF2B5EF4-FFF2-40B4-BE49-F238E27FC236}">
                <a16:creationId xmlns:a16="http://schemas.microsoft.com/office/drawing/2014/main" id="{FC2F9D87-C0AE-4979-9E5C-A0C67A381DDC}"/>
              </a:ext>
            </a:extLst>
          </p:cNvPr>
          <p:cNvSpPr txBox="1">
            <a:spLocks/>
          </p:cNvSpPr>
          <p:nvPr/>
        </p:nvSpPr>
        <p:spPr bwMode="auto">
          <a:xfrm>
            <a:off x="634448" y="714304"/>
            <a:ext cx="8256104" cy="18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3600" dirty="0">
                <a:effectLst>
                  <a:outerShdw blurRad="38100" dist="38100" dir="2700000" algn="tl">
                    <a:srgbClr val="000000">
                      <a:alpha val="43137"/>
                    </a:srgbClr>
                  </a:outerShdw>
                </a:effectLst>
              </a:rPr>
              <a:t>Welcome!</a:t>
            </a:r>
          </a:p>
          <a:p>
            <a:pPr algn="ctr"/>
            <a:r>
              <a:rPr lang="en-US" sz="3200" dirty="0">
                <a:effectLst>
                  <a:outerShdw blurRad="38100" dist="38100" dir="2700000" algn="tl">
                    <a:srgbClr val="000000">
                      <a:alpha val="43137"/>
                    </a:srgbClr>
                  </a:outerShdw>
                </a:effectLst>
              </a:rPr>
              <a:t> </a:t>
            </a:r>
          </a:p>
          <a:p>
            <a:pPr algn="ctr"/>
            <a:r>
              <a:rPr lang="en-US" sz="2800" dirty="0">
                <a:effectLst>
                  <a:outerShdw blurRad="38100" dist="38100" dir="2700000" algn="tl">
                    <a:srgbClr val="000000">
                      <a:alpha val="43137"/>
                    </a:srgbClr>
                  </a:outerShdw>
                </a:effectLst>
              </a:rPr>
              <a:t>We will begin the webinar in a few minutes.</a:t>
            </a:r>
          </a:p>
          <a:p>
            <a:pPr algn="ctr"/>
            <a:endParaRPr lang="en-US" sz="2800" dirty="0">
              <a:effectLst>
                <a:outerShdw blurRad="38100" dist="38100" dir="2700000" algn="tl">
                  <a:srgbClr val="000000">
                    <a:alpha val="43137"/>
                  </a:srgbClr>
                </a:outerShdw>
              </a:effectLst>
            </a:endParaRPr>
          </a:p>
          <a:p>
            <a:pPr algn="ctr"/>
            <a:r>
              <a:rPr lang="en-US" b="0" i="1" kern="0" dirty="0">
                <a:effectLst>
                  <a:outerShdw blurRad="38100" dist="38100" dir="2700000" algn="tl">
                    <a:srgbClr val="000000">
                      <a:alpha val="43137"/>
                    </a:srgbClr>
                  </a:outerShdw>
                </a:effectLst>
              </a:rPr>
              <a:t>Feel free to use the chat room to speak with other attendees.</a:t>
            </a:r>
            <a:endParaRPr lang="en-US" sz="1800" b="0" i="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0672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10</a:t>
            </a:fld>
            <a:endParaRPr lang="en-US" dirty="0"/>
          </a:p>
        </p:txBody>
      </p:sp>
      <p:sp>
        <p:nvSpPr>
          <p:cNvPr id="4" name="Title 3">
            <a:extLst>
              <a:ext uri="{FF2B5EF4-FFF2-40B4-BE49-F238E27FC236}">
                <a16:creationId xmlns:a16="http://schemas.microsoft.com/office/drawing/2014/main" id="{A52F070D-08A3-41A9-B367-DF213C1B5400}"/>
              </a:ext>
            </a:extLst>
          </p:cNvPr>
          <p:cNvSpPr>
            <a:spLocks noGrp="1"/>
          </p:cNvSpPr>
          <p:nvPr>
            <p:ph type="title"/>
          </p:nvPr>
        </p:nvSpPr>
        <p:spPr/>
        <p:txBody>
          <a:bodyPr/>
          <a:lstStyle/>
          <a:p>
            <a:endParaRPr lang="en-US"/>
          </a:p>
        </p:txBody>
      </p:sp>
      <p:pic>
        <p:nvPicPr>
          <p:cNvPr id="2050" name="Picture 2" descr="Researching an Historical Fiction Novel: How Much Is Too Much? | Phoenix  Publishing &amp; Book Promotion">
            <a:extLst>
              <a:ext uri="{FF2B5EF4-FFF2-40B4-BE49-F238E27FC236}">
                <a16:creationId xmlns:a16="http://schemas.microsoft.com/office/drawing/2014/main" id="{8B642158-7B37-487B-9E79-640AE261EA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533" y="2364196"/>
            <a:ext cx="6140933" cy="369202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3">
            <a:extLst>
              <a:ext uri="{FF2B5EF4-FFF2-40B4-BE49-F238E27FC236}">
                <a16:creationId xmlns:a16="http://schemas.microsoft.com/office/drawing/2014/main" id="{75B49433-B621-4C11-8391-E49E5D866EFC}"/>
              </a:ext>
            </a:extLst>
          </p:cNvPr>
          <p:cNvSpPr txBox="1">
            <a:spLocks/>
          </p:cNvSpPr>
          <p:nvPr/>
        </p:nvSpPr>
        <p:spPr bwMode="auto">
          <a:xfrm>
            <a:off x="423631" y="1444283"/>
            <a:ext cx="829673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dirty="0"/>
              <a:t>Why is citation analysis </a:t>
            </a:r>
            <a:r>
              <a:rPr lang="en-US" sz="2400" i="1" u="sng" dirty="0"/>
              <a:t>so important </a:t>
            </a:r>
            <a:r>
              <a:rPr lang="en-US" sz="2400" dirty="0"/>
              <a:t>in academia?</a:t>
            </a:r>
            <a:endParaRPr lang="en-US" sz="2400" b="0" kern="0" dirty="0"/>
          </a:p>
        </p:txBody>
      </p:sp>
    </p:spTree>
    <p:extLst>
      <p:ext uri="{BB962C8B-B14F-4D97-AF65-F5344CB8AC3E}">
        <p14:creationId xmlns:p14="http://schemas.microsoft.com/office/powerpoint/2010/main" val="59831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Impact of Citations: Researchers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11</a:t>
            </a:fld>
            <a:endParaRPr lang="en-US" dirty="0"/>
          </a:p>
        </p:txBody>
      </p:sp>
      <p:sp>
        <p:nvSpPr>
          <p:cNvPr id="13" name="Rectangle 12">
            <a:extLst>
              <a:ext uri="{FF2B5EF4-FFF2-40B4-BE49-F238E27FC236}">
                <a16:creationId xmlns:a16="http://schemas.microsoft.com/office/drawing/2014/main" id="{F34945BC-95C4-4E66-AB72-1E0B95340824}"/>
              </a:ext>
            </a:extLst>
          </p:cNvPr>
          <p:cNvSpPr/>
          <p:nvPr/>
        </p:nvSpPr>
        <p:spPr>
          <a:xfrm>
            <a:off x="536744" y="1490008"/>
            <a:ext cx="8135308" cy="440120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DE9410"/>
                </a:solidFill>
              </a:rPr>
              <a:t>Conducting research &amp; publishing</a:t>
            </a:r>
            <a:endParaRPr lang="en-US" sz="2000" b="0" dirty="0">
              <a:solidFill>
                <a:srgbClr val="DE9410"/>
              </a:solidFill>
            </a:endParaRPr>
          </a:p>
          <a:p>
            <a:pPr marL="800100" lvl="1" indent="-342900">
              <a:buFont typeface="Arial" panose="020B0604020202020204" pitchFamily="34" charset="0"/>
              <a:buChar char="•"/>
            </a:pPr>
            <a:r>
              <a:rPr lang="en-US" sz="1800" b="0" dirty="0">
                <a:solidFill>
                  <a:srgbClr val="18274B"/>
                </a:solidFill>
              </a:rPr>
              <a:t>Reading, citing, and learning prior research is essential to conducting work</a:t>
            </a:r>
          </a:p>
          <a:p>
            <a:pPr marL="800100" lvl="1" indent="-342900">
              <a:buFont typeface="Arial" panose="020B0604020202020204" pitchFamily="34" charset="0"/>
              <a:buChar char="•"/>
            </a:pPr>
            <a:r>
              <a:rPr lang="en-US" sz="1800" b="0" dirty="0">
                <a:solidFill>
                  <a:srgbClr val="18274B"/>
                </a:solidFill>
              </a:rPr>
              <a:t>Establishing where your research stands within your field is critical for novelty</a:t>
            </a:r>
          </a:p>
          <a:p>
            <a:pPr marL="800100" lvl="1" indent="-342900">
              <a:buFont typeface="Arial" panose="020B0604020202020204" pitchFamily="34" charset="0"/>
              <a:buChar char="•"/>
            </a:pPr>
            <a:endParaRPr lang="en-US" sz="2000" b="0" dirty="0">
              <a:solidFill>
                <a:srgbClr val="18274B"/>
              </a:solidFill>
            </a:endParaRPr>
          </a:p>
          <a:p>
            <a:pPr marL="342900" indent="-342900">
              <a:buFont typeface="Arial" panose="020B0604020202020204" pitchFamily="34" charset="0"/>
              <a:buChar char="•"/>
            </a:pPr>
            <a:r>
              <a:rPr lang="en-US" sz="2000" dirty="0">
                <a:solidFill>
                  <a:srgbClr val="DE9410"/>
                </a:solidFill>
              </a:rPr>
              <a:t>Demonstrating grant progress / impact / attracting funding</a:t>
            </a:r>
            <a:endParaRPr lang="en-US" sz="2000" b="0" dirty="0">
              <a:solidFill>
                <a:srgbClr val="DE9410"/>
              </a:solidFill>
            </a:endParaRPr>
          </a:p>
          <a:p>
            <a:pPr marL="800100" lvl="1" indent="-342900">
              <a:buFont typeface="Arial" panose="020B0604020202020204" pitchFamily="34" charset="0"/>
              <a:buChar char="•"/>
            </a:pPr>
            <a:r>
              <a:rPr lang="en-US" sz="1800" b="0" dirty="0">
                <a:solidFill>
                  <a:srgbClr val="18274B"/>
                </a:solidFill>
              </a:rPr>
              <a:t>Publishing shows progress to funders (and application)</a:t>
            </a:r>
          </a:p>
          <a:p>
            <a:pPr marL="800100" lvl="1" indent="-342900">
              <a:buFont typeface="Arial" panose="020B0604020202020204" pitchFamily="34" charset="0"/>
              <a:buChar char="•"/>
            </a:pPr>
            <a:r>
              <a:rPr lang="en-US" sz="1800" b="0" dirty="0">
                <a:solidFill>
                  <a:srgbClr val="18274B"/>
                </a:solidFill>
              </a:rPr>
              <a:t>Seeing projects to completion attracts additional funding (illustrates you are successful in research plan)</a:t>
            </a:r>
          </a:p>
          <a:p>
            <a:pPr marL="800100" lvl="1" indent="-342900">
              <a:buFont typeface="Arial" panose="020B0604020202020204" pitchFamily="34" charset="0"/>
              <a:buChar char="•"/>
            </a:pPr>
            <a:endParaRPr lang="en-US" sz="1800" b="0" dirty="0">
              <a:solidFill>
                <a:srgbClr val="18274B"/>
              </a:solidFill>
            </a:endParaRPr>
          </a:p>
          <a:p>
            <a:pPr marL="342900" indent="-342900">
              <a:buFont typeface="Arial" panose="020B0604020202020204" pitchFamily="34" charset="0"/>
              <a:buChar char="•"/>
            </a:pPr>
            <a:r>
              <a:rPr lang="en-US" sz="2000" dirty="0">
                <a:solidFill>
                  <a:srgbClr val="DE9410"/>
                </a:solidFill>
              </a:rPr>
              <a:t>Receiving credit &amp; career advancement</a:t>
            </a:r>
            <a:endParaRPr lang="en-US" sz="2000" b="0" dirty="0">
              <a:solidFill>
                <a:srgbClr val="DE9410"/>
              </a:solidFill>
            </a:endParaRPr>
          </a:p>
          <a:p>
            <a:pPr marL="800100" lvl="1" indent="-342900">
              <a:buFont typeface="Arial" panose="020B0604020202020204" pitchFamily="34" charset="0"/>
              <a:buChar char="•"/>
            </a:pPr>
            <a:r>
              <a:rPr lang="en-US" sz="1800" b="0" dirty="0">
                <a:solidFill>
                  <a:srgbClr val="18274B"/>
                </a:solidFill>
              </a:rPr>
              <a:t>Citations allow you to showcase your work</a:t>
            </a:r>
          </a:p>
          <a:p>
            <a:pPr marL="800100" lvl="1" indent="-342900">
              <a:buFont typeface="Arial" panose="020B0604020202020204" pitchFamily="34" charset="0"/>
              <a:buChar char="•"/>
            </a:pPr>
            <a:r>
              <a:rPr lang="en-US" sz="1800" b="0" dirty="0">
                <a:solidFill>
                  <a:srgbClr val="18274B"/>
                </a:solidFill>
              </a:rPr>
              <a:t>Citations included in CV, applications</a:t>
            </a:r>
            <a:endParaRPr lang="en-US" sz="2000" b="0" dirty="0">
              <a:solidFill>
                <a:srgbClr val="18274B"/>
              </a:solidFill>
            </a:endParaRPr>
          </a:p>
          <a:p>
            <a:pPr marL="342900" indent="-342900">
              <a:buFont typeface="Arial" panose="020B0604020202020204" pitchFamily="34" charset="0"/>
              <a:buChar char="•"/>
            </a:pPr>
            <a:endParaRPr lang="en-US" sz="2000" b="0" dirty="0">
              <a:solidFill>
                <a:srgbClr val="18274B"/>
              </a:solidFill>
            </a:endParaRPr>
          </a:p>
        </p:txBody>
      </p:sp>
    </p:spTree>
    <p:extLst>
      <p:ext uri="{BB962C8B-B14F-4D97-AF65-F5344CB8AC3E}">
        <p14:creationId xmlns:p14="http://schemas.microsoft.com/office/powerpoint/2010/main" val="35799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Impact of Citations: Journals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12</a:t>
            </a:fld>
            <a:endParaRPr lang="en-US" dirty="0"/>
          </a:p>
        </p:txBody>
      </p:sp>
      <p:sp>
        <p:nvSpPr>
          <p:cNvPr id="13" name="Rectangle 12">
            <a:extLst>
              <a:ext uri="{FF2B5EF4-FFF2-40B4-BE49-F238E27FC236}">
                <a16:creationId xmlns:a16="http://schemas.microsoft.com/office/drawing/2014/main" id="{F34945BC-95C4-4E66-AB72-1E0B95340824}"/>
              </a:ext>
            </a:extLst>
          </p:cNvPr>
          <p:cNvSpPr/>
          <p:nvPr/>
        </p:nvSpPr>
        <p:spPr>
          <a:xfrm>
            <a:off x="536744" y="1490008"/>
            <a:ext cx="8135308" cy="3016210"/>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DE9410"/>
                </a:solidFill>
              </a:rPr>
              <a:t>Ensures accuracy of presented work</a:t>
            </a:r>
            <a:endParaRPr lang="en-US" sz="2000" b="0" dirty="0">
              <a:solidFill>
                <a:srgbClr val="DE9410"/>
              </a:solidFill>
            </a:endParaRPr>
          </a:p>
          <a:p>
            <a:pPr marL="800100" lvl="1" indent="-342900">
              <a:buFont typeface="Arial" panose="020B0604020202020204" pitchFamily="34" charset="0"/>
              <a:buChar char="•"/>
            </a:pPr>
            <a:r>
              <a:rPr lang="en-US" sz="1800" b="0" dirty="0">
                <a:solidFill>
                  <a:srgbClr val="18274B"/>
                </a:solidFill>
              </a:rPr>
              <a:t>Citations reflect published (and presumably vetted) scientific literature</a:t>
            </a:r>
          </a:p>
          <a:p>
            <a:pPr marL="800100" lvl="1" indent="-342900">
              <a:buFont typeface="Arial" panose="020B0604020202020204" pitchFamily="34" charset="0"/>
              <a:buChar char="•"/>
            </a:pPr>
            <a:r>
              <a:rPr lang="en-US" sz="1800" b="0" dirty="0">
                <a:solidFill>
                  <a:srgbClr val="18274B"/>
                </a:solidFill>
              </a:rPr>
              <a:t>Avoids plagiarism</a:t>
            </a:r>
          </a:p>
          <a:p>
            <a:pPr marL="800100" lvl="1" indent="-342900">
              <a:buFont typeface="Arial" panose="020B0604020202020204" pitchFamily="34" charset="0"/>
              <a:buChar char="•"/>
            </a:pPr>
            <a:endParaRPr lang="en-US" sz="2000" b="0" dirty="0">
              <a:solidFill>
                <a:srgbClr val="DE9410"/>
              </a:solidFill>
            </a:endParaRPr>
          </a:p>
          <a:p>
            <a:pPr marL="342900" indent="-342900">
              <a:buFont typeface="Arial" panose="020B0604020202020204" pitchFamily="34" charset="0"/>
              <a:buChar char="•"/>
            </a:pPr>
            <a:r>
              <a:rPr lang="en-US" sz="2000" dirty="0">
                <a:solidFill>
                  <a:srgbClr val="DE9410"/>
                </a:solidFill>
              </a:rPr>
              <a:t>Way to assess journal performance over time</a:t>
            </a:r>
            <a:endParaRPr lang="en-US" sz="2000" b="0" dirty="0">
              <a:solidFill>
                <a:srgbClr val="DE9410"/>
              </a:solidFill>
            </a:endParaRPr>
          </a:p>
          <a:p>
            <a:pPr marL="800100" lvl="1" indent="-342900">
              <a:buFont typeface="Arial" panose="020B0604020202020204" pitchFamily="34" charset="0"/>
              <a:buChar char="•"/>
            </a:pPr>
            <a:r>
              <a:rPr lang="en-US" sz="1800" b="0" dirty="0">
                <a:solidFill>
                  <a:srgbClr val="18274B"/>
                </a:solidFill>
              </a:rPr>
              <a:t>Used to rank journals in disciplines and globally</a:t>
            </a:r>
          </a:p>
          <a:p>
            <a:pPr marL="800100" lvl="1" indent="-342900">
              <a:buFont typeface="Arial" panose="020B0604020202020204" pitchFamily="34" charset="0"/>
              <a:buChar char="•"/>
            </a:pPr>
            <a:endParaRPr lang="en-US" sz="1800" b="0" dirty="0">
              <a:solidFill>
                <a:srgbClr val="18274B"/>
              </a:solidFill>
            </a:endParaRPr>
          </a:p>
          <a:p>
            <a:pPr marL="342900" indent="-342900">
              <a:buFont typeface="Arial" panose="020B0604020202020204" pitchFamily="34" charset="0"/>
              <a:buChar char="•"/>
            </a:pPr>
            <a:r>
              <a:rPr lang="en-US" sz="2000" dirty="0">
                <a:solidFill>
                  <a:srgbClr val="DE9410"/>
                </a:solidFill>
              </a:rPr>
              <a:t>Attract new submissions</a:t>
            </a:r>
            <a:endParaRPr lang="en-US" sz="2000" b="0" dirty="0">
              <a:solidFill>
                <a:srgbClr val="DE9410"/>
              </a:solidFill>
            </a:endParaRPr>
          </a:p>
          <a:p>
            <a:pPr marL="800100" lvl="1" indent="-342900">
              <a:buFont typeface="Arial" panose="020B0604020202020204" pitchFamily="34" charset="0"/>
              <a:buChar char="•"/>
            </a:pPr>
            <a:r>
              <a:rPr lang="en-US" sz="1800" b="0" dirty="0">
                <a:solidFill>
                  <a:srgbClr val="18274B"/>
                </a:solidFill>
              </a:rPr>
              <a:t>Higher metrics = more submissions</a:t>
            </a:r>
            <a:endParaRPr lang="en-US" sz="2000" b="0" dirty="0">
              <a:solidFill>
                <a:srgbClr val="18274B"/>
              </a:solidFill>
            </a:endParaRPr>
          </a:p>
          <a:p>
            <a:pPr marL="342900" indent="-342900">
              <a:buFont typeface="Arial" panose="020B0604020202020204" pitchFamily="34" charset="0"/>
              <a:buChar char="•"/>
            </a:pPr>
            <a:endParaRPr lang="en-US" sz="2000" b="0" dirty="0">
              <a:solidFill>
                <a:srgbClr val="18274B"/>
              </a:solidFill>
            </a:endParaRPr>
          </a:p>
        </p:txBody>
      </p:sp>
      <p:pic>
        <p:nvPicPr>
          <p:cNvPr id="2050" name="Picture 2" descr="Services - Split Poetry India">
            <a:extLst>
              <a:ext uri="{FF2B5EF4-FFF2-40B4-BE49-F238E27FC236}">
                <a16:creationId xmlns:a16="http://schemas.microsoft.com/office/drawing/2014/main" id="{1459A43F-1CCE-4480-BFE2-9FD24C799D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8966" y="3050461"/>
            <a:ext cx="3697441" cy="350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8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DF41F1-A9A2-40B1-BE6B-1516F3917F71}"/>
              </a:ext>
            </a:extLst>
          </p:cNvPr>
          <p:cNvSpPr>
            <a:spLocks noGrp="1"/>
          </p:cNvSpPr>
          <p:nvPr>
            <p:ph type="sldNum" sz="quarter" idx="10"/>
          </p:nvPr>
        </p:nvSpPr>
        <p:spPr/>
        <p:txBody>
          <a:bodyPr/>
          <a:lstStyle/>
          <a:p>
            <a:pPr>
              <a:defRPr/>
            </a:pPr>
            <a:fld id="{E2EAEA36-2217-4E7F-A869-113A7DE393FD}" type="slidenum">
              <a:rPr lang="en-US" smtClean="0"/>
              <a:pPr>
                <a:defRPr/>
              </a:pPr>
              <a:t>13</a:t>
            </a:fld>
            <a:endParaRPr lang="en-US" dirty="0"/>
          </a:p>
        </p:txBody>
      </p:sp>
      <p:pic>
        <p:nvPicPr>
          <p:cNvPr id="2050" name="Picture 2" descr="Online Content Writing Jobs for Freelance Writers | PayPerContent">
            <a:extLst>
              <a:ext uri="{FF2B5EF4-FFF2-40B4-BE49-F238E27FC236}">
                <a16:creationId xmlns:a16="http://schemas.microsoft.com/office/drawing/2014/main" id="{65356D73-5ADF-4C35-ACA9-36E4D3767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992" y="1173226"/>
            <a:ext cx="7790688" cy="53831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3">
            <a:extLst>
              <a:ext uri="{FF2B5EF4-FFF2-40B4-BE49-F238E27FC236}">
                <a16:creationId xmlns:a16="http://schemas.microsoft.com/office/drawing/2014/main" id="{8D9488FA-CE62-4A5A-A66E-6D5FCE6330C0}"/>
              </a:ext>
            </a:extLst>
          </p:cNvPr>
          <p:cNvSpPr txBox="1">
            <a:spLocks/>
          </p:cNvSpPr>
          <p:nvPr/>
        </p:nvSpPr>
        <p:spPr bwMode="auto">
          <a:xfrm>
            <a:off x="1566631" y="2321812"/>
            <a:ext cx="2814869"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3600" dirty="0"/>
              <a:t>Databases</a:t>
            </a:r>
            <a:endParaRPr lang="en-US" sz="4000" b="0" kern="0" dirty="0"/>
          </a:p>
        </p:txBody>
      </p:sp>
    </p:spTree>
    <p:extLst>
      <p:ext uri="{BB962C8B-B14F-4D97-AF65-F5344CB8AC3E}">
        <p14:creationId xmlns:p14="http://schemas.microsoft.com/office/powerpoint/2010/main" val="248990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Common Databases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14</a:t>
            </a:fld>
            <a:endParaRPr lang="en-US" dirty="0"/>
          </a:p>
        </p:txBody>
      </p:sp>
      <p:pic>
        <p:nvPicPr>
          <p:cNvPr id="3074" name="Picture 2" descr="Web of Science">
            <a:extLst>
              <a:ext uri="{FF2B5EF4-FFF2-40B4-BE49-F238E27FC236}">
                <a16:creationId xmlns:a16="http://schemas.microsoft.com/office/drawing/2014/main" id="{DE674D57-300C-4E34-9C15-D0B5BB2393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017" y="1503262"/>
            <a:ext cx="3182917" cy="9156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sa Services and Google Scholar Subscriber links | Érudit">
            <a:extLst>
              <a:ext uri="{FF2B5EF4-FFF2-40B4-BE49-F238E27FC236}">
                <a16:creationId xmlns:a16="http://schemas.microsoft.com/office/drawing/2014/main" id="{F5EC4302-3440-4541-A17D-F3FF7B87A1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169" y="5071558"/>
            <a:ext cx="3428614" cy="9156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copus and Research Evaluation - Citation Analysis and Research Impact -  LibGuides at Rhodes University Library">
            <a:extLst>
              <a:ext uri="{FF2B5EF4-FFF2-40B4-BE49-F238E27FC236}">
                <a16:creationId xmlns:a16="http://schemas.microsoft.com/office/drawing/2014/main" id="{3D19236C-63C5-4573-9791-937FDB0E3D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413" y="3278635"/>
            <a:ext cx="2919638" cy="102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50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Common Databases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15</a:t>
            </a:fld>
            <a:endParaRPr lang="en-US" dirty="0"/>
          </a:p>
        </p:txBody>
      </p:sp>
      <p:pic>
        <p:nvPicPr>
          <p:cNvPr id="3074" name="Picture 2" descr="Web of Science">
            <a:extLst>
              <a:ext uri="{FF2B5EF4-FFF2-40B4-BE49-F238E27FC236}">
                <a16:creationId xmlns:a16="http://schemas.microsoft.com/office/drawing/2014/main" id="{DE674D57-300C-4E34-9C15-D0B5BB2393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017" y="1503262"/>
            <a:ext cx="3182917" cy="9156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sa Services and Google Scholar Subscriber links | Érudit">
            <a:extLst>
              <a:ext uri="{FF2B5EF4-FFF2-40B4-BE49-F238E27FC236}">
                <a16:creationId xmlns:a16="http://schemas.microsoft.com/office/drawing/2014/main" id="{F5EC4302-3440-4541-A17D-F3FF7B87A1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169" y="5071558"/>
            <a:ext cx="3428614" cy="9156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copus and Research Evaluation - Citation Analysis and Research Impact -  LibGuides at Rhodes University Library">
            <a:extLst>
              <a:ext uri="{FF2B5EF4-FFF2-40B4-BE49-F238E27FC236}">
                <a16:creationId xmlns:a16="http://schemas.microsoft.com/office/drawing/2014/main" id="{3D19236C-63C5-4573-9791-937FDB0E3D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413" y="3278635"/>
            <a:ext cx="2919638" cy="10216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586595-DD85-4366-8E86-FD15B1FC529B}"/>
              </a:ext>
            </a:extLst>
          </p:cNvPr>
          <p:cNvSpPr/>
          <p:nvPr/>
        </p:nvSpPr>
        <p:spPr>
          <a:xfrm>
            <a:off x="4081609" y="1293601"/>
            <a:ext cx="4724188" cy="1569660"/>
          </a:xfrm>
          <a:prstGeom prst="rect">
            <a:avLst/>
          </a:prstGeom>
        </p:spPr>
        <p:txBody>
          <a:bodyPr wrap="square">
            <a:spAutoFit/>
          </a:bodyPr>
          <a:lstStyle/>
          <a:p>
            <a:pPr marL="285750" indent="-285750">
              <a:buFont typeface="Arial" panose="020B0604020202020204" pitchFamily="34" charset="0"/>
              <a:buChar char="•"/>
            </a:pPr>
            <a:r>
              <a:rPr lang="en-US" sz="1600" b="0" dirty="0">
                <a:solidFill>
                  <a:srgbClr val="18274B"/>
                </a:solidFill>
              </a:rPr>
              <a:t>Multidisciplinary database with broad scientific coverage</a:t>
            </a:r>
          </a:p>
          <a:p>
            <a:pPr marL="285750" indent="-285750">
              <a:buFont typeface="Arial" panose="020B0604020202020204" pitchFamily="34" charset="0"/>
              <a:buChar char="•"/>
            </a:pPr>
            <a:r>
              <a:rPr lang="en-US" sz="1600" b="0" dirty="0">
                <a:solidFill>
                  <a:srgbClr val="18274B"/>
                </a:solidFill>
              </a:rPr>
              <a:t>Provides most well-known and frequently used metrics (i.e., Impact Factor, JCR, h-index)</a:t>
            </a:r>
          </a:p>
          <a:p>
            <a:pPr marL="285750" indent="-285750">
              <a:buFont typeface="Arial" panose="020B0604020202020204" pitchFamily="34" charset="0"/>
              <a:buChar char="•"/>
            </a:pPr>
            <a:r>
              <a:rPr lang="en-US" sz="1600" b="0" dirty="0">
                <a:solidFill>
                  <a:srgbClr val="18274B"/>
                </a:solidFill>
              </a:rPr>
              <a:t>Moderate coverage of HSS</a:t>
            </a:r>
          </a:p>
          <a:p>
            <a:pPr marL="285750" indent="-285750">
              <a:buFont typeface="Arial" panose="020B0604020202020204" pitchFamily="34" charset="0"/>
              <a:buChar char="•"/>
            </a:pPr>
            <a:r>
              <a:rPr lang="en-US" sz="1600" b="0" dirty="0">
                <a:solidFill>
                  <a:srgbClr val="18274B"/>
                </a:solidFill>
              </a:rPr>
              <a:t>Mainly English language journals</a:t>
            </a:r>
          </a:p>
        </p:txBody>
      </p:sp>
    </p:spTree>
    <p:extLst>
      <p:ext uri="{BB962C8B-B14F-4D97-AF65-F5344CB8AC3E}">
        <p14:creationId xmlns:p14="http://schemas.microsoft.com/office/powerpoint/2010/main" val="192830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Common Databases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16</a:t>
            </a:fld>
            <a:endParaRPr lang="en-US" dirty="0"/>
          </a:p>
        </p:txBody>
      </p:sp>
      <p:pic>
        <p:nvPicPr>
          <p:cNvPr id="3074" name="Picture 2" descr="Web of Science">
            <a:extLst>
              <a:ext uri="{FF2B5EF4-FFF2-40B4-BE49-F238E27FC236}">
                <a16:creationId xmlns:a16="http://schemas.microsoft.com/office/drawing/2014/main" id="{DE674D57-300C-4E34-9C15-D0B5BB2393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017" y="1503262"/>
            <a:ext cx="3182917" cy="9156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sa Services and Google Scholar Subscriber links | Érudit">
            <a:extLst>
              <a:ext uri="{FF2B5EF4-FFF2-40B4-BE49-F238E27FC236}">
                <a16:creationId xmlns:a16="http://schemas.microsoft.com/office/drawing/2014/main" id="{F5EC4302-3440-4541-A17D-F3FF7B87A1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169" y="5071558"/>
            <a:ext cx="3428614" cy="9156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copus and Research Evaluation - Citation Analysis and Research Impact -  LibGuides at Rhodes University Library">
            <a:extLst>
              <a:ext uri="{FF2B5EF4-FFF2-40B4-BE49-F238E27FC236}">
                <a16:creationId xmlns:a16="http://schemas.microsoft.com/office/drawing/2014/main" id="{3D19236C-63C5-4573-9791-937FDB0E3D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413" y="3278635"/>
            <a:ext cx="2919638" cy="10216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586595-DD85-4366-8E86-FD15B1FC529B}"/>
              </a:ext>
            </a:extLst>
          </p:cNvPr>
          <p:cNvSpPr/>
          <p:nvPr/>
        </p:nvSpPr>
        <p:spPr>
          <a:xfrm>
            <a:off x="4081609" y="1293601"/>
            <a:ext cx="4724188" cy="1569660"/>
          </a:xfrm>
          <a:prstGeom prst="rect">
            <a:avLst/>
          </a:prstGeom>
        </p:spPr>
        <p:txBody>
          <a:bodyPr wrap="square">
            <a:spAutoFit/>
          </a:bodyPr>
          <a:lstStyle/>
          <a:p>
            <a:pPr marL="285750" indent="-285750">
              <a:buFont typeface="Arial" panose="020B0604020202020204" pitchFamily="34" charset="0"/>
              <a:buChar char="•"/>
            </a:pPr>
            <a:r>
              <a:rPr lang="en-US" sz="1600" b="0" dirty="0">
                <a:solidFill>
                  <a:schemeClr val="bg1">
                    <a:lumMod val="75000"/>
                  </a:schemeClr>
                </a:solidFill>
              </a:rPr>
              <a:t>Multidisciplinary database with broad scientific coverage</a:t>
            </a:r>
          </a:p>
          <a:p>
            <a:pPr marL="285750" indent="-285750">
              <a:buFont typeface="Arial" panose="020B0604020202020204" pitchFamily="34" charset="0"/>
              <a:buChar char="•"/>
            </a:pPr>
            <a:r>
              <a:rPr lang="en-US" sz="1600" b="0" dirty="0">
                <a:solidFill>
                  <a:schemeClr val="bg1">
                    <a:lumMod val="75000"/>
                  </a:schemeClr>
                </a:solidFill>
              </a:rPr>
              <a:t>Provides most well-known and frequently used metrics (i.e., Impact Factor, JCR, h-index)</a:t>
            </a:r>
          </a:p>
          <a:p>
            <a:pPr marL="285750" indent="-285750">
              <a:buFont typeface="Arial" panose="020B0604020202020204" pitchFamily="34" charset="0"/>
              <a:buChar char="•"/>
            </a:pPr>
            <a:r>
              <a:rPr lang="en-US" sz="1600" b="0" dirty="0">
                <a:solidFill>
                  <a:schemeClr val="bg1">
                    <a:lumMod val="75000"/>
                  </a:schemeClr>
                </a:solidFill>
              </a:rPr>
              <a:t>Moderate coverage of HSS</a:t>
            </a:r>
          </a:p>
          <a:p>
            <a:pPr marL="285750" indent="-285750">
              <a:buFont typeface="Arial" panose="020B0604020202020204" pitchFamily="34" charset="0"/>
              <a:buChar char="•"/>
            </a:pPr>
            <a:r>
              <a:rPr lang="en-US" sz="1600" b="0" dirty="0">
                <a:solidFill>
                  <a:schemeClr val="bg1">
                    <a:lumMod val="75000"/>
                  </a:schemeClr>
                </a:solidFill>
              </a:rPr>
              <a:t>Mainly English language journals</a:t>
            </a:r>
          </a:p>
        </p:txBody>
      </p:sp>
      <p:sp>
        <p:nvSpPr>
          <p:cNvPr id="11" name="Rectangle 10">
            <a:extLst>
              <a:ext uri="{FF2B5EF4-FFF2-40B4-BE49-F238E27FC236}">
                <a16:creationId xmlns:a16="http://schemas.microsoft.com/office/drawing/2014/main" id="{982ECC7A-7194-4E22-BB16-7C44C9459D6D}"/>
              </a:ext>
            </a:extLst>
          </p:cNvPr>
          <p:cNvSpPr/>
          <p:nvPr/>
        </p:nvSpPr>
        <p:spPr>
          <a:xfrm>
            <a:off x="4081609" y="3193518"/>
            <a:ext cx="4724188" cy="1323439"/>
          </a:xfrm>
          <a:prstGeom prst="rect">
            <a:avLst/>
          </a:prstGeom>
        </p:spPr>
        <p:txBody>
          <a:bodyPr wrap="square">
            <a:spAutoFit/>
          </a:bodyPr>
          <a:lstStyle/>
          <a:p>
            <a:pPr marL="285750" indent="-285750">
              <a:buFont typeface="Arial" panose="020B0604020202020204" pitchFamily="34" charset="0"/>
              <a:buChar char="•"/>
            </a:pPr>
            <a:r>
              <a:rPr lang="en-US" sz="1600" b="0" dirty="0">
                <a:solidFill>
                  <a:srgbClr val="18274B"/>
                </a:solidFill>
              </a:rPr>
              <a:t>Multidisciplinary database with broad scientific coverage</a:t>
            </a:r>
          </a:p>
          <a:p>
            <a:pPr marL="285750" indent="-285750">
              <a:buFont typeface="Arial" panose="020B0604020202020204" pitchFamily="34" charset="0"/>
              <a:buChar char="•"/>
            </a:pPr>
            <a:r>
              <a:rPr lang="en-US" sz="1600" b="0" dirty="0" err="1">
                <a:solidFill>
                  <a:srgbClr val="18274B"/>
                </a:solidFill>
              </a:rPr>
              <a:t>SCImago</a:t>
            </a:r>
            <a:r>
              <a:rPr lang="en-US" sz="1600" b="0" dirty="0">
                <a:solidFill>
                  <a:srgbClr val="18274B"/>
                </a:solidFill>
              </a:rPr>
              <a:t> Journal Rank, SNIP, h-index</a:t>
            </a:r>
          </a:p>
          <a:p>
            <a:pPr marL="285750" indent="-285750">
              <a:buFont typeface="Arial" panose="020B0604020202020204" pitchFamily="34" charset="0"/>
              <a:buChar char="•"/>
            </a:pPr>
            <a:r>
              <a:rPr lang="en-US" sz="1600" b="0" dirty="0">
                <a:solidFill>
                  <a:srgbClr val="18274B"/>
                </a:solidFill>
              </a:rPr>
              <a:t>Covers more OA journals than </a:t>
            </a:r>
            <a:r>
              <a:rPr lang="en-US" sz="1600" b="0" dirty="0" err="1">
                <a:solidFill>
                  <a:srgbClr val="18274B"/>
                </a:solidFill>
              </a:rPr>
              <a:t>WoS</a:t>
            </a:r>
            <a:endParaRPr lang="en-US" sz="1600" b="0" dirty="0">
              <a:solidFill>
                <a:srgbClr val="18274B"/>
              </a:solidFill>
            </a:endParaRPr>
          </a:p>
          <a:p>
            <a:pPr marL="285750" indent="-285750">
              <a:buFont typeface="Arial" panose="020B0604020202020204" pitchFamily="34" charset="0"/>
              <a:buChar char="•"/>
            </a:pPr>
            <a:r>
              <a:rPr lang="en-US" sz="1600" b="0" dirty="0">
                <a:solidFill>
                  <a:srgbClr val="18274B"/>
                </a:solidFill>
              </a:rPr>
              <a:t>Publications mainly English language journals</a:t>
            </a:r>
          </a:p>
        </p:txBody>
      </p:sp>
    </p:spTree>
    <p:extLst>
      <p:ext uri="{BB962C8B-B14F-4D97-AF65-F5344CB8AC3E}">
        <p14:creationId xmlns:p14="http://schemas.microsoft.com/office/powerpoint/2010/main" val="296291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Common Databases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17</a:t>
            </a:fld>
            <a:endParaRPr lang="en-US" dirty="0"/>
          </a:p>
        </p:txBody>
      </p:sp>
      <p:pic>
        <p:nvPicPr>
          <p:cNvPr id="3074" name="Picture 2" descr="Web of Science">
            <a:extLst>
              <a:ext uri="{FF2B5EF4-FFF2-40B4-BE49-F238E27FC236}">
                <a16:creationId xmlns:a16="http://schemas.microsoft.com/office/drawing/2014/main" id="{DE674D57-300C-4E34-9C15-D0B5BB2393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017" y="1503262"/>
            <a:ext cx="3182917" cy="9156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sa Services and Google Scholar Subscriber links | Érudit">
            <a:extLst>
              <a:ext uri="{FF2B5EF4-FFF2-40B4-BE49-F238E27FC236}">
                <a16:creationId xmlns:a16="http://schemas.microsoft.com/office/drawing/2014/main" id="{F5EC4302-3440-4541-A17D-F3FF7B87A1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169" y="5071558"/>
            <a:ext cx="3428614" cy="9156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copus and Research Evaluation - Citation Analysis and Research Impact -  LibGuides at Rhodes University Library">
            <a:extLst>
              <a:ext uri="{FF2B5EF4-FFF2-40B4-BE49-F238E27FC236}">
                <a16:creationId xmlns:a16="http://schemas.microsoft.com/office/drawing/2014/main" id="{3D19236C-63C5-4573-9791-937FDB0E3D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413" y="3278635"/>
            <a:ext cx="2919638" cy="10216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586595-DD85-4366-8E86-FD15B1FC529B}"/>
              </a:ext>
            </a:extLst>
          </p:cNvPr>
          <p:cNvSpPr/>
          <p:nvPr/>
        </p:nvSpPr>
        <p:spPr>
          <a:xfrm>
            <a:off x="4081609" y="1293601"/>
            <a:ext cx="4724188" cy="1569660"/>
          </a:xfrm>
          <a:prstGeom prst="rect">
            <a:avLst/>
          </a:prstGeom>
        </p:spPr>
        <p:txBody>
          <a:bodyPr wrap="square">
            <a:spAutoFit/>
          </a:bodyPr>
          <a:lstStyle/>
          <a:p>
            <a:pPr marL="285750" indent="-285750">
              <a:buFont typeface="Arial" panose="020B0604020202020204" pitchFamily="34" charset="0"/>
              <a:buChar char="•"/>
            </a:pPr>
            <a:r>
              <a:rPr lang="en-US" sz="1600" b="0" dirty="0">
                <a:solidFill>
                  <a:schemeClr val="bg1">
                    <a:lumMod val="75000"/>
                  </a:schemeClr>
                </a:solidFill>
              </a:rPr>
              <a:t>Multidisciplinary database with broad scientific coverage</a:t>
            </a:r>
          </a:p>
          <a:p>
            <a:pPr marL="285750" indent="-285750">
              <a:buFont typeface="Arial" panose="020B0604020202020204" pitchFamily="34" charset="0"/>
              <a:buChar char="•"/>
            </a:pPr>
            <a:r>
              <a:rPr lang="en-US" sz="1600" b="0" dirty="0">
                <a:solidFill>
                  <a:schemeClr val="bg1">
                    <a:lumMod val="75000"/>
                  </a:schemeClr>
                </a:solidFill>
              </a:rPr>
              <a:t>Provides most well-known and frequently used metrics (i.e., Impact Factor, JCR, h-index)</a:t>
            </a:r>
          </a:p>
          <a:p>
            <a:pPr marL="285750" indent="-285750">
              <a:buFont typeface="Arial" panose="020B0604020202020204" pitchFamily="34" charset="0"/>
              <a:buChar char="•"/>
            </a:pPr>
            <a:r>
              <a:rPr lang="en-US" sz="1600" b="0" dirty="0">
                <a:solidFill>
                  <a:schemeClr val="bg1">
                    <a:lumMod val="75000"/>
                  </a:schemeClr>
                </a:solidFill>
              </a:rPr>
              <a:t>Moderate coverage of HSS</a:t>
            </a:r>
          </a:p>
          <a:p>
            <a:pPr marL="285750" indent="-285750">
              <a:buFont typeface="Arial" panose="020B0604020202020204" pitchFamily="34" charset="0"/>
              <a:buChar char="•"/>
            </a:pPr>
            <a:r>
              <a:rPr lang="en-US" sz="1600" b="0" dirty="0">
                <a:solidFill>
                  <a:schemeClr val="bg1">
                    <a:lumMod val="75000"/>
                  </a:schemeClr>
                </a:solidFill>
              </a:rPr>
              <a:t>Mainly English language journals</a:t>
            </a:r>
          </a:p>
        </p:txBody>
      </p:sp>
      <p:sp>
        <p:nvSpPr>
          <p:cNvPr id="11" name="Rectangle 10">
            <a:extLst>
              <a:ext uri="{FF2B5EF4-FFF2-40B4-BE49-F238E27FC236}">
                <a16:creationId xmlns:a16="http://schemas.microsoft.com/office/drawing/2014/main" id="{982ECC7A-7194-4E22-BB16-7C44C9459D6D}"/>
              </a:ext>
            </a:extLst>
          </p:cNvPr>
          <p:cNvSpPr/>
          <p:nvPr/>
        </p:nvSpPr>
        <p:spPr>
          <a:xfrm>
            <a:off x="4081609" y="3193518"/>
            <a:ext cx="4724188" cy="1323439"/>
          </a:xfrm>
          <a:prstGeom prst="rect">
            <a:avLst/>
          </a:prstGeom>
        </p:spPr>
        <p:txBody>
          <a:bodyPr wrap="square">
            <a:spAutoFit/>
          </a:bodyPr>
          <a:lstStyle/>
          <a:p>
            <a:pPr marL="285750" indent="-285750">
              <a:buFont typeface="Arial" panose="020B0604020202020204" pitchFamily="34" charset="0"/>
              <a:buChar char="•"/>
            </a:pPr>
            <a:r>
              <a:rPr lang="en-US" sz="1600" b="0" dirty="0">
                <a:solidFill>
                  <a:schemeClr val="bg1">
                    <a:lumMod val="75000"/>
                  </a:schemeClr>
                </a:solidFill>
              </a:rPr>
              <a:t>Multidisciplinary database with broad scientific coverage</a:t>
            </a:r>
          </a:p>
          <a:p>
            <a:pPr marL="285750" indent="-285750">
              <a:buFont typeface="Arial" panose="020B0604020202020204" pitchFamily="34" charset="0"/>
              <a:buChar char="•"/>
            </a:pPr>
            <a:r>
              <a:rPr lang="en-US" sz="1600" b="0" dirty="0" err="1">
                <a:solidFill>
                  <a:schemeClr val="bg1">
                    <a:lumMod val="75000"/>
                  </a:schemeClr>
                </a:solidFill>
              </a:rPr>
              <a:t>SCImago</a:t>
            </a:r>
            <a:r>
              <a:rPr lang="en-US" sz="1600" b="0" dirty="0">
                <a:solidFill>
                  <a:schemeClr val="bg1">
                    <a:lumMod val="75000"/>
                  </a:schemeClr>
                </a:solidFill>
              </a:rPr>
              <a:t> Journal Rank, SNIP, h-index</a:t>
            </a:r>
          </a:p>
          <a:p>
            <a:pPr marL="285750" indent="-285750">
              <a:buFont typeface="Arial" panose="020B0604020202020204" pitchFamily="34" charset="0"/>
              <a:buChar char="•"/>
            </a:pPr>
            <a:r>
              <a:rPr lang="en-US" sz="1600" b="0" dirty="0">
                <a:solidFill>
                  <a:schemeClr val="bg1">
                    <a:lumMod val="75000"/>
                  </a:schemeClr>
                </a:solidFill>
              </a:rPr>
              <a:t>Covers more OA journals than </a:t>
            </a:r>
            <a:r>
              <a:rPr lang="en-US" sz="1600" b="0" dirty="0" err="1">
                <a:solidFill>
                  <a:schemeClr val="bg1">
                    <a:lumMod val="75000"/>
                  </a:schemeClr>
                </a:solidFill>
              </a:rPr>
              <a:t>WoS</a:t>
            </a:r>
            <a:endParaRPr lang="en-US" sz="1600" b="0" dirty="0">
              <a:solidFill>
                <a:schemeClr val="bg1">
                  <a:lumMod val="75000"/>
                </a:schemeClr>
              </a:solidFill>
            </a:endParaRPr>
          </a:p>
          <a:p>
            <a:pPr marL="285750" indent="-285750">
              <a:buFont typeface="Arial" panose="020B0604020202020204" pitchFamily="34" charset="0"/>
              <a:buChar char="•"/>
            </a:pPr>
            <a:r>
              <a:rPr lang="en-US" sz="1600" b="0" dirty="0">
                <a:solidFill>
                  <a:schemeClr val="bg1">
                    <a:lumMod val="75000"/>
                  </a:schemeClr>
                </a:solidFill>
              </a:rPr>
              <a:t>Publications mainly English language journals</a:t>
            </a:r>
          </a:p>
        </p:txBody>
      </p:sp>
      <p:sp>
        <p:nvSpPr>
          <p:cNvPr id="12" name="Rectangle 11">
            <a:extLst>
              <a:ext uri="{FF2B5EF4-FFF2-40B4-BE49-F238E27FC236}">
                <a16:creationId xmlns:a16="http://schemas.microsoft.com/office/drawing/2014/main" id="{BB97B8E8-B02C-43D6-9701-25FFBA15D636}"/>
              </a:ext>
            </a:extLst>
          </p:cNvPr>
          <p:cNvSpPr/>
          <p:nvPr/>
        </p:nvSpPr>
        <p:spPr>
          <a:xfrm>
            <a:off x="4081609" y="4758021"/>
            <a:ext cx="4724188" cy="1815882"/>
          </a:xfrm>
          <a:prstGeom prst="rect">
            <a:avLst/>
          </a:prstGeom>
        </p:spPr>
        <p:txBody>
          <a:bodyPr wrap="square">
            <a:spAutoFit/>
          </a:bodyPr>
          <a:lstStyle/>
          <a:p>
            <a:pPr marL="285750" indent="-285750">
              <a:buFont typeface="Arial" panose="020B0604020202020204" pitchFamily="34" charset="0"/>
              <a:buChar char="•"/>
            </a:pPr>
            <a:r>
              <a:rPr lang="en-US" sz="1600" b="0" dirty="0">
                <a:solidFill>
                  <a:srgbClr val="18274B"/>
                </a:solidFill>
              </a:rPr>
              <a:t>Freely available and user friendly</a:t>
            </a:r>
          </a:p>
          <a:p>
            <a:pPr marL="285750" indent="-285750">
              <a:buFont typeface="Arial" panose="020B0604020202020204" pitchFamily="34" charset="0"/>
              <a:buChar char="•"/>
            </a:pPr>
            <a:r>
              <a:rPr lang="en-US" sz="1600" b="0" dirty="0">
                <a:solidFill>
                  <a:srgbClr val="18274B"/>
                </a:solidFill>
              </a:rPr>
              <a:t>Retrieves information irrespective of language or country</a:t>
            </a:r>
          </a:p>
          <a:p>
            <a:pPr marL="285750" indent="-285750">
              <a:buFont typeface="Arial" panose="020B0604020202020204" pitchFamily="34" charset="0"/>
              <a:buChar char="•"/>
            </a:pPr>
            <a:r>
              <a:rPr lang="en-US" sz="1600" b="0" dirty="0">
                <a:solidFill>
                  <a:srgbClr val="18274B"/>
                </a:solidFill>
              </a:rPr>
              <a:t>No source details, includes non-peer reviewed articles</a:t>
            </a:r>
          </a:p>
          <a:p>
            <a:pPr marL="285750" indent="-285750">
              <a:buFont typeface="Arial" panose="020B0604020202020204" pitchFamily="34" charset="0"/>
              <a:buChar char="•"/>
            </a:pPr>
            <a:r>
              <a:rPr lang="en-US" sz="1600" b="0" dirty="0">
                <a:solidFill>
                  <a:srgbClr val="18274B"/>
                </a:solidFill>
              </a:rPr>
              <a:t>Author profile with metrics (h-index, citation number, total paper number, etc.)</a:t>
            </a:r>
          </a:p>
        </p:txBody>
      </p:sp>
    </p:spTree>
    <p:extLst>
      <p:ext uri="{BB962C8B-B14F-4D97-AF65-F5344CB8AC3E}">
        <p14:creationId xmlns:p14="http://schemas.microsoft.com/office/powerpoint/2010/main" val="126334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DF41F1-A9A2-40B1-BE6B-1516F3917F71}"/>
              </a:ext>
            </a:extLst>
          </p:cNvPr>
          <p:cNvSpPr>
            <a:spLocks noGrp="1"/>
          </p:cNvSpPr>
          <p:nvPr>
            <p:ph type="sldNum" sz="quarter" idx="10"/>
          </p:nvPr>
        </p:nvSpPr>
        <p:spPr/>
        <p:txBody>
          <a:bodyPr/>
          <a:lstStyle/>
          <a:p>
            <a:pPr>
              <a:defRPr/>
            </a:pPr>
            <a:fld id="{E2EAEA36-2217-4E7F-A869-113A7DE393FD}" type="slidenum">
              <a:rPr lang="en-US" smtClean="0"/>
              <a:pPr>
                <a:defRPr/>
              </a:pPr>
              <a:t>18</a:t>
            </a:fld>
            <a:endParaRPr lang="en-US" dirty="0"/>
          </a:p>
        </p:txBody>
      </p:sp>
      <p:pic>
        <p:nvPicPr>
          <p:cNvPr id="2050" name="Picture 2" descr="Online Content Writing Jobs for Freelance Writers | PayPerContent">
            <a:extLst>
              <a:ext uri="{FF2B5EF4-FFF2-40B4-BE49-F238E27FC236}">
                <a16:creationId xmlns:a16="http://schemas.microsoft.com/office/drawing/2014/main" id="{65356D73-5ADF-4C35-ACA9-36E4D3767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992" y="1173226"/>
            <a:ext cx="7790688" cy="53831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3">
            <a:extLst>
              <a:ext uri="{FF2B5EF4-FFF2-40B4-BE49-F238E27FC236}">
                <a16:creationId xmlns:a16="http://schemas.microsoft.com/office/drawing/2014/main" id="{8D9488FA-CE62-4A5A-A66E-6D5FCE6330C0}"/>
              </a:ext>
            </a:extLst>
          </p:cNvPr>
          <p:cNvSpPr txBox="1">
            <a:spLocks/>
          </p:cNvSpPr>
          <p:nvPr/>
        </p:nvSpPr>
        <p:spPr bwMode="auto">
          <a:xfrm>
            <a:off x="939825" y="2321812"/>
            <a:ext cx="397138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800" kern="0" dirty="0"/>
              <a:t>Types of Scholarly Metrics</a:t>
            </a:r>
          </a:p>
        </p:txBody>
      </p:sp>
    </p:spTree>
    <p:extLst>
      <p:ext uri="{BB962C8B-B14F-4D97-AF65-F5344CB8AC3E}">
        <p14:creationId xmlns:p14="http://schemas.microsoft.com/office/powerpoint/2010/main" val="2127689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19</a:t>
            </a:fld>
            <a:endParaRPr lang="en-US" dirty="0"/>
          </a:p>
        </p:txBody>
      </p:sp>
      <p:sp>
        <p:nvSpPr>
          <p:cNvPr id="11" name="Title 13">
            <a:extLst>
              <a:ext uri="{FF2B5EF4-FFF2-40B4-BE49-F238E27FC236}">
                <a16:creationId xmlns:a16="http://schemas.microsoft.com/office/drawing/2014/main" id="{6937D69D-F9EF-4F20-8EF2-4CA633C5EB88}"/>
              </a:ext>
            </a:extLst>
          </p:cNvPr>
          <p:cNvSpPr txBox="1">
            <a:spLocks/>
          </p:cNvSpPr>
          <p:nvPr/>
        </p:nvSpPr>
        <p:spPr bwMode="auto">
          <a:xfrm>
            <a:off x="633413" y="1334763"/>
            <a:ext cx="7921865" cy="1323438"/>
          </a:xfrm>
          <a:prstGeom prst="rect">
            <a:avLst/>
          </a:prstGeom>
          <a:solidFill>
            <a:srgbClr val="F2B548"/>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dirty="0">
                <a:solidFill>
                  <a:srgbClr val="18274B"/>
                </a:solidFill>
              </a:rPr>
              <a:t>Journal-level metrics:</a:t>
            </a:r>
            <a:r>
              <a:rPr lang="en-US" sz="2400" b="0" dirty="0">
                <a:solidFill>
                  <a:srgbClr val="18274B"/>
                </a:solidFill>
              </a:rPr>
              <a:t> indicate impact of the journal in community based on citations received by published articles</a:t>
            </a:r>
            <a:endParaRPr lang="en-US" sz="2400" dirty="0">
              <a:solidFill>
                <a:srgbClr val="18274B"/>
              </a:solidFill>
            </a:endParaRPr>
          </a:p>
        </p:txBody>
      </p:sp>
      <p:grpSp>
        <p:nvGrpSpPr>
          <p:cNvPr id="7" name="Group 6">
            <a:extLst>
              <a:ext uri="{FF2B5EF4-FFF2-40B4-BE49-F238E27FC236}">
                <a16:creationId xmlns:a16="http://schemas.microsoft.com/office/drawing/2014/main" id="{1FD15390-D7D2-4561-A9D0-C4AC537BAB24}"/>
              </a:ext>
            </a:extLst>
          </p:cNvPr>
          <p:cNvGrpSpPr/>
          <p:nvPr/>
        </p:nvGrpSpPr>
        <p:grpSpPr>
          <a:xfrm>
            <a:off x="380056" y="3010604"/>
            <a:ext cx="7741020" cy="887258"/>
            <a:chOff x="701490" y="2885344"/>
            <a:chExt cx="7741020" cy="887258"/>
          </a:xfrm>
        </p:grpSpPr>
        <p:sp>
          <p:nvSpPr>
            <p:cNvPr id="12" name="Rectangle 11">
              <a:extLst>
                <a:ext uri="{FF2B5EF4-FFF2-40B4-BE49-F238E27FC236}">
                  <a16:creationId xmlns:a16="http://schemas.microsoft.com/office/drawing/2014/main" id="{B22BE0AA-9D56-4C45-B5F3-DFE566C9D9DB}"/>
                </a:ext>
              </a:extLst>
            </p:cNvPr>
            <p:cNvSpPr/>
            <p:nvPr/>
          </p:nvSpPr>
          <p:spPr>
            <a:xfrm>
              <a:off x="701490" y="3120028"/>
              <a:ext cx="2319338" cy="400110"/>
            </a:xfrm>
            <a:prstGeom prst="rect">
              <a:avLst/>
            </a:prstGeom>
          </p:spPr>
          <p:txBody>
            <a:bodyPr wrap="square">
              <a:spAutoFit/>
            </a:bodyPr>
            <a:lstStyle/>
            <a:p>
              <a:pPr algn="r"/>
              <a:r>
                <a:rPr lang="en-US" sz="2000" dirty="0" err="1">
                  <a:solidFill>
                    <a:srgbClr val="18274B"/>
                  </a:solidFill>
                </a:rPr>
                <a:t>CiteScore</a:t>
              </a:r>
              <a:r>
                <a:rPr lang="en-US" sz="2000" dirty="0">
                  <a:solidFill>
                    <a:srgbClr val="18274B"/>
                  </a:solidFill>
                </a:rPr>
                <a:t> = </a:t>
              </a:r>
            </a:p>
          </p:txBody>
        </p:sp>
        <p:sp>
          <p:nvSpPr>
            <p:cNvPr id="13" name="Rectangle 12">
              <a:extLst>
                <a:ext uri="{FF2B5EF4-FFF2-40B4-BE49-F238E27FC236}">
                  <a16:creationId xmlns:a16="http://schemas.microsoft.com/office/drawing/2014/main" id="{EB89AB83-2C6D-4AB8-9D28-2977760C6C08}"/>
                </a:ext>
              </a:extLst>
            </p:cNvPr>
            <p:cNvSpPr/>
            <p:nvPr/>
          </p:nvSpPr>
          <p:spPr>
            <a:xfrm>
              <a:off x="3209926" y="2885344"/>
              <a:ext cx="5043487" cy="400110"/>
            </a:xfrm>
            <a:prstGeom prst="rect">
              <a:avLst/>
            </a:prstGeom>
          </p:spPr>
          <p:txBody>
            <a:bodyPr wrap="square">
              <a:spAutoFit/>
            </a:bodyPr>
            <a:lstStyle/>
            <a:p>
              <a:pPr algn="ctr"/>
              <a:r>
                <a:rPr lang="en-US" sz="2000" b="0" dirty="0">
                  <a:solidFill>
                    <a:srgbClr val="18274B"/>
                  </a:solidFill>
                </a:rPr>
                <a:t># of citations received in 2020</a:t>
              </a:r>
            </a:p>
          </p:txBody>
        </p:sp>
        <p:sp>
          <p:nvSpPr>
            <p:cNvPr id="14" name="Rectangle 13">
              <a:extLst>
                <a:ext uri="{FF2B5EF4-FFF2-40B4-BE49-F238E27FC236}">
                  <a16:creationId xmlns:a16="http://schemas.microsoft.com/office/drawing/2014/main" id="{AD96ED17-A8D4-45F4-9E88-5D25658B4368}"/>
                </a:ext>
              </a:extLst>
            </p:cNvPr>
            <p:cNvSpPr/>
            <p:nvPr/>
          </p:nvSpPr>
          <p:spPr>
            <a:xfrm>
              <a:off x="3020828" y="3372492"/>
              <a:ext cx="5421682" cy="400110"/>
            </a:xfrm>
            <a:prstGeom prst="rect">
              <a:avLst/>
            </a:prstGeom>
          </p:spPr>
          <p:txBody>
            <a:bodyPr wrap="square">
              <a:spAutoFit/>
            </a:bodyPr>
            <a:lstStyle/>
            <a:p>
              <a:pPr algn="ctr"/>
              <a:r>
                <a:rPr lang="en-US" sz="2000" b="0" dirty="0">
                  <a:solidFill>
                    <a:srgbClr val="18274B"/>
                  </a:solidFill>
                </a:rPr>
                <a:t># of documents published in 2017, 2018, 2019</a:t>
              </a:r>
            </a:p>
          </p:txBody>
        </p:sp>
        <p:cxnSp>
          <p:nvCxnSpPr>
            <p:cNvPr id="5" name="Straight Connector 4">
              <a:extLst>
                <a:ext uri="{FF2B5EF4-FFF2-40B4-BE49-F238E27FC236}">
                  <a16:creationId xmlns:a16="http://schemas.microsoft.com/office/drawing/2014/main" id="{6B4A07B9-EEC4-4059-A7FB-D4F4C6445E68}"/>
                </a:ext>
              </a:extLst>
            </p:cNvPr>
            <p:cNvCxnSpPr>
              <a:cxnSpLocks/>
            </p:cNvCxnSpPr>
            <p:nvPr/>
          </p:nvCxnSpPr>
          <p:spPr bwMode="auto">
            <a:xfrm>
              <a:off x="3020828" y="3335558"/>
              <a:ext cx="5421682" cy="0"/>
            </a:xfrm>
            <a:prstGeom prst="line">
              <a:avLst/>
            </a:prstGeom>
            <a:solidFill>
              <a:schemeClr val="bg1"/>
            </a:solidFill>
            <a:ln w="38100" cap="flat" cmpd="sng" algn="ctr">
              <a:solidFill>
                <a:srgbClr val="DE9410"/>
              </a:solidFill>
              <a:prstDash val="solid"/>
              <a:round/>
              <a:headEnd type="none" w="med" len="med"/>
              <a:tailEnd type="none" w="med" len="med"/>
            </a:ln>
            <a:effectLst/>
          </p:spPr>
        </p:cxnSp>
      </p:grpSp>
      <p:sp>
        <p:nvSpPr>
          <p:cNvPr id="18" name="Rectangle 17">
            <a:extLst>
              <a:ext uri="{FF2B5EF4-FFF2-40B4-BE49-F238E27FC236}">
                <a16:creationId xmlns:a16="http://schemas.microsoft.com/office/drawing/2014/main" id="{2809EE0E-95FE-46FB-89DA-4C1D343E3C7B}"/>
              </a:ext>
            </a:extLst>
          </p:cNvPr>
          <p:cNvSpPr/>
          <p:nvPr/>
        </p:nvSpPr>
        <p:spPr>
          <a:xfrm>
            <a:off x="801567" y="4502769"/>
            <a:ext cx="7921865" cy="1323439"/>
          </a:xfrm>
          <a:prstGeom prst="rect">
            <a:avLst/>
          </a:prstGeom>
        </p:spPr>
        <p:txBody>
          <a:bodyPr wrap="square">
            <a:spAutoFit/>
          </a:bodyPr>
          <a:lstStyle/>
          <a:p>
            <a:pPr marL="285750" indent="-285750">
              <a:buFont typeface="Arial" panose="020B0604020202020204" pitchFamily="34" charset="0"/>
              <a:buChar char="•"/>
            </a:pPr>
            <a:r>
              <a:rPr lang="en-US" sz="2000" b="0" dirty="0">
                <a:solidFill>
                  <a:srgbClr val="18274B"/>
                </a:solidFill>
              </a:rPr>
              <a:t>Computes citations from all documents in one year to all documents published in previous three years</a:t>
            </a:r>
          </a:p>
          <a:p>
            <a:endParaRPr lang="en-US" sz="2000" b="0" dirty="0">
              <a:solidFill>
                <a:srgbClr val="18274B"/>
              </a:solidFill>
            </a:endParaRPr>
          </a:p>
          <a:p>
            <a:pPr marL="285750" indent="-285750">
              <a:buFont typeface="Arial" panose="020B0604020202020204" pitchFamily="34" charset="0"/>
              <a:buChar char="•"/>
            </a:pPr>
            <a:r>
              <a:rPr lang="en-US" sz="2000" b="0" dirty="0">
                <a:solidFill>
                  <a:srgbClr val="18274B"/>
                </a:solidFill>
              </a:rPr>
              <a:t>Based on Scopus</a:t>
            </a:r>
          </a:p>
        </p:txBody>
      </p:sp>
    </p:spTree>
    <p:extLst>
      <p:ext uri="{BB962C8B-B14F-4D97-AF65-F5344CB8AC3E}">
        <p14:creationId xmlns:p14="http://schemas.microsoft.com/office/powerpoint/2010/main" val="118684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2" y="1991030"/>
            <a:ext cx="9143999" cy="647700"/>
          </a:xfrm>
        </p:spPr>
        <p:txBody>
          <a:bodyPr/>
          <a:lstStyle/>
          <a:p>
            <a:r>
              <a:rPr lang="en-US" sz="3200" b="1" dirty="0">
                <a:solidFill>
                  <a:srgbClr val="18274B"/>
                </a:solidFill>
                <a:effectLst>
                  <a:outerShdw blurRad="38100" dist="38100" dir="2700000" algn="tl">
                    <a:srgbClr val="000000">
                      <a:alpha val="43137"/>
                    </a:srgbClr>
                  </a:outerShdw>
                </a:effectLst>
              </a:rPr>
              <a:t>Understanding Research Metrics:</a:t>
            </a:r>
          </a:p>
          <a:p>
            <a:r>
              <a:rPr lang="en-US" altLang="zh-CN" sz="3200" b="1" dirty="0">
                <a:solidFill>
                  <a:srgbClr val="18274B"/>
                </a:solidFill>
                <a:effectLst>
                  <a:outerShdw blurRad="38100" dist="38100" dir="2700000" algn="tl">
                    <a:srgbClr val="000000">
                      <a:alpha val="43137"/>
                    </a:srgbClr>
                  </a:outerShdw>
                </a:effectLst>
                <a:ea typeface="宋体" charset="-122"/>
              </a:rPr>
              <a:t>What Really Matters?</a:t>
            </a:r>
            <a:endParaRPr lang="en-US" altLang="zh-CN" sz="2800" dirty="0">
              <a:solidFill>
                <a:srgbClr val="18274B"/>
              </a:solidFill>
              <a:ea typeface="宋体" charset="-122"/>
            </a:endParaRPr>
          </a:p>
        </p:txBody>
      </p:sp>
      <p:sp>
        <p:nvSpPr>
          <p:cNvPr id="3" name="Rectangle 3">
            <a:extLst>
              <a:ext uri="{FF2B5EF4-FFF2-40B4-BE49-F238E27FC236}">
                <a16:creationId xmlns:a16="http://schemas.microsoft.com/office/drawing/2014/main" id="{FCA3EE45-2A29-40A6-9301-010BCF1D4254}"/>
              </a:ext>
            </a:extLst>
          </p:cNvPr>
          <p:cNvSpPr txBox="1">
            <a:spLocks noChangeArrowheads="1"/>
          </p:cNvSpPr>
          <p:nvPr/>
        </p:nvSpPr>
        <p:spPr bwMode="auto">
          <a:xfrm>
            <a:off x="-1" y="3390283"/>
            <a:ext cx="914399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0060"/>
              </a:buClr>
              <a:buFont typeface="Wingdings" pitchFamily="2" charset="2"/>
              <a:buNone/>
              <a:defRPr sz="1800">
                <a:solidFill>
                  <a:schemeClr val="tx1"/>
                </a:solidFill>
                <a:latin typeface="+mn-lt"/>
                <a:ea typeface="+mn-ea"/>
                <a:cs typeface="+mn-cs"/>
              </a:defRPr>
            </a:lvl1pPr>
            <a:lvl2pPr marL="742950" indent="-285750" algn="l" rtl="0" eaLnBrk="0" fontAlgn="base" hangingPunct="0">
              <a:spcBef>
                <a:spcPct val="20000"/>
              </a:spcBef>
              <a:spcAft>
                <a:spcPct val="0"/>
              </a:spcAft>
              <a:buSzPct val="60000"/>
              <a:buFont typeface="Arial" charset="0"/>
              <a:buChar char="►"/>
              <a:defRPr>
                <a:solidFill>
                  <a:srgbClr val="18274B"/>
                </a:solidFill>
                <a:latin typeface="+mn-lt"/>
              </a:defRPr>
            </a:lvl2pPr>
            <a:lvl3pPr marL="1143000" indent="-228600" algn="l" rtl="0" eaLnBrk="0" fontAlgn="base" hangingPunct="0">
              <a:spcBef>
                <a:spcPct val="20000"/>
              </a:spcBef>
              <a:spcAft>
                <a:spcPct val="0"/>
              </a:spcAft>
              <a:buSzPct val="80000"/>
              <a:buChar char="•"/>
              <a:defRPr sz="1600">
                <a:solidFill>
                  <a:srgbClr val="18274B"/>
                </a:solidFill>
                <a:latin typeface="+mn-lt"/>
              </a:defRPr>
            </a:lvl3pPr>
            <a:lvl4pPr marL="1600200" indent="-228600" algn="l" rtl="0" eaLnBrk="0" fontAlgn="base" hangingPunct="0">
              <a:spcBef>
                <a:spcPct val="20000"/>
              </a:spcBef>
              <a:spcAft>
                <a:spcPct val="0"/>
              </a:spcAft>
              <a:buSzPct val="80000"/>
              <a:buChar char="•"/>
              <a:defRPr sz="1400">
                <a:solidFill>
                  <a:srgbClr val="18274B"/>
                </a:solidFill>
                <a:latin typeface="+mn-lt"/>
              </a:defRPr>
            </a:lvl4pPr>
            <a:lvl5pPr marL="2057400" indent="-228600" algn="l" rtl="0" eaLnBrk="0" fontAlgn="base" hangingPunct="0">
              <a:spcBef>
                <a:spcPct val="20000"/>
              </a:spcBef>
              <a:spcAft>
                <a:spcPct val="0"/>
              </a:spcAft>
              <a:buSzPct val="80000"/>
              <a:buChar char="•"/>
              <a:defRPr sz="1200">
                <a:solidFill>
                  <a:srgbClr val="18274B"/>
                </a:solidFill>
                <a:latin typeface="+mn-lt"/>
              </a:defRPr>
            </a:lvl5pPr>
            <a:lvl6pPr marL="2514600" indent="-228600" algn="l" rtl="0" eaLnBrk="1" fontAlgn="base" hangingPunct="1">
              <a:spcBef>
                <a:spcPct val="20000"/>
              </a:spcBef>
              <a:spcAft>
                <a:spcPct val="0"/>
              </a:spcAft>
              <a:buSzPct val="80000"/>
              <a:buChar char="•"/>
              <a:defRPr sz="1200">
                <a:solidFill>
                  <a:srgbClr val="18274B"/>
                </a:solidFill>
                <a:latin typeface="+mn-lt"/>
              </a:defRPr>
            </a:lvl6pPr>
            <a:lvl7pPr marL="2971800" indent="-228600" algn="l" rtl="0" eaLnBrk="1" fontAlgn="base" hangingPunct="1">
              <a:spcBef>
                <a:spcPct val="20000"/>
              </a:spcBef>
              <a:spcAft>
                <a:spcPct val="0"/>
              </a:spcAft>
              <a:buSzPct val="80000"/>
              <a:buChar char="•"/>
              <a:defRPr sz="1200">
                <a:solidFill>
                  <a:srgbClr val="18274B"/>
                </a:solidFill>
                <a:latin typeface="+mn-lt"/>
              </a:defRPr>
            </a:lvl7pPr>
            <a:lvl8pPr marL="3429000" indent="-228600" algn="l" rtl="0" eaLnBrk="1" fontAlgn="base" hangingPunct="1">
              <a:spcBef>
                <a:spcPct val="20000"/>
              </a:spcBef>
              <a:spcAft>
                <a:spcPct val="0"/>
              </a:spcAft>
              <a:buSzPct val="80000"/>
              <a:buChar char="•"/>
              <a:defRPr sz="1200">
                <a:solidFill>
                  <a:srgbClr val="18274B"/>
                </a:solidFill>
                <a:latin typeface="+mn-lt"/>
              </a:defRPr>
            </a:lvl8pPr>
            <a:lvl9pPr marL="3886200" indent="-228600" algn="l" rtl="0" eaLnBrk="1" fontAlgn="base" hangingPunct="1">
              <a:spcBef>
                <a:spcPct val="20000"/>
              </a:spcBef>
              <a:spcAft>
                <a:spcPct val="0"/>
              </a:spcAft>
              <a:buSzPct val="80000"/>
              <a:buChar char="•"/>
              <a:defRPr sz="1200">
                <a:solidFill>
                  <a:srgbClr val="18274B"/>
                </a:solidFill>
                <a:latin typeface="+mn-lt"/>
              </a:defRPr>
            </a:lvl9pPr>
          </a:lstStyle>
          <a:p>
            <a:r>
              <a:rPr lang="en-US" sz="2400" b="0" i="1" kern="0" dirty="0">
                <a:solidFill>
                  <a:srgbClr val="18274B"/>
                </a:solidFill>
              </a:rPr>
              <a:t>Dr. </a:t>
            </a:r>
            <a:r>
              <a:rPr lang="en-US" sz="2400" b="0" i="1" kern="0" dirty="0" err="1">
                <a:solidFill>
                  <a:srgbClr val="18274B"/>
                </a:solidFill>
              </a:rPr>
              <a:t>Avriel</a:t>
            </a:r>
            <a:r>
              <a:rPr lang="en-US" sz="2400" b="0" i="1" kern="0" dirty="0">
                <a:solidFill>
                  <a:srgbClr val="18274B"/>
                </a:solidFill>
              </a:rPr>
              <a:t> Licciardi &amp; Dr. Clark Holdsworth</a:t>
            </a:r>
            <a:br>
              <a:rPr lang="en-US" sz="2800" b="0" i="1" kern="0" dirty="0"/>
            </a:br>
            <a:endParaRPr lang="en-US" altLang="zh-CN" sz="2800" b="0" i="1" kern="0" dirty="0">
              <a:solidFill>
                <a:srgbClr val="18274B"/>
              </a:solidFill>
              <a:ea typeface="宋体" charset="-122"/>
            </a:endParaRPr>
          </a:p>
        </p:txBody>
      </p:sp>
      <p:pic>
        <p:nvPicPr>
          <p:cNvPr id="4" name="Picture 3" descr="A picture containing drawing&#10;&#10;Description automatically generated">
            <a:extLst>
              <a:ext uri="{FF2B5EF4-FFF2-40B4-BE49-F238E27FC236}">
                <a16:creationId xmlns:a16="http://schemas.microsoft.com/office/drawing/2014/main" id="{0283052E-51B8-4C72-A566-897E78075076}"/>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3281516" y="563210"/>
            <a:ext cx="2580968" cy="9488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20</a:t>
            </a:fld>
            <a:endParaRPr lang="en-US" dirty="0"/>
          </a:p>
        </p:txBody>
      </p:sp>
      <p:sp>
        <p:nvSpPr>
          <p:cNvPr id="11" name="Title 13">
            <a:extLst>
              <a:ext uri="{FF2B5EF4-FFF2-40B4-BE49-F238E27FC236}">
                <a16:creationId xmlns:a16="http://schemas.microsoft.com/office/drawing/2014/main" id="{6937D69D-F9EF-4F20-8EF2-4CA633C5EB88}"/>
              </a:ext>
            </a:extLst>
          </p:cNvPr>
          <p:cNvSpPr txBox="1">
            <a:spLocks/>
          </p:cNvSpPr>
          <p:nvPr/>
        </p:nvSpPr>
        <p:spPr bwMode="auto">
          <a:xfrm>
            <a:off x="633413" y="1334763"/>
            <a:ext cx="7921865" cy="1323438"/>
          </a:xfrm>
          <a:prstGeom prst="rect">
            <a:avLst/>
          </a:prstGeom>
          <a:solidFill>
            <a:srgbClr val="F2B548"/>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dirty="0">
                <a:solidFill>
                  <a:srgbClr val="18274B"/>
                </a:solidFill>
              </a:rPr>
              <a:t>Journal-level metrics:</a:t>
            </a:r>
            <a:r>
              <a:rPr lang="en-US" sz="2400" b="0" dirty="0">
                <a:solidFill>
                  <a:srgbClr val="18274B"/>
                </a:solidFill>
              </a:rPr>
              <a:t> indicate impact of the journal in community based on citations received by published articles</a:t>
            </a:r>
            <a:endParaRPr lang="en-US" sz="2400" dirty="0">
              <a:solidFill>
                <a:srgbClr val="18274B"/>
              </a:solidFill>
            </a:endParaRPr>
          </a:p>
        </p:txBody>
      </p:sp>
      <p:sp>
        <p:nvSpPr>
          <p:cNvPr id="18" name="Rectangle 17">
            <a:extLst>
              <a:ext uri="{FF2B5EF4-FFF2-40B4-BE49-F238E27FC236}">
                <a16:creationId xmlns:a16="http://schemas.microsoft.com/office/drawing/2014/main" id="{2809EE0E-95FE-46FB-89DA-4C1D343E3C7B}"/>
              </a:ext>
            </a:extLst>
          </p:cNvPr>
          <p:cNvSpPr/>
          <p:nvPr/>
        </p:nvSpPr>
        <p:spPr>
          <a:xfrm>
            <a:off x="633413" y="3529118"/>
            <a:ext cx="7921865" cy="2246769"/>
          </a:xfrm>
          <a:prstGeom prst="rect">
            <a:avLst/>
          </a:prstGeom>
        </p:spPr>
        <p:txBody>
          <a:bodyPr wrap="square">
            <a:spAutoFit/>
          </a:bodyPr>
          <a:lstStyle/>
          <a:p>
            <a:pPr marL="285750" indent="-285750">
              <a:buFont typeface="Arial" panose="020B0604020202020204" pitchFamily="34" charset="0"/>
              <a:buChar char="•"/>
            </a:pPr>
            <a:r>
              <a:rPr lang="en-US" sz="2000" b="0" i="1" dirty="0">
                <a:solidFill>
                  <a:srgbClr val="18274B"/>
                </a:solidFill>
              </a:rPr>
              <a:t>Original purpose: </a:t>
            </a:r>
            <a:r>
              <a:rPr lang="en-US" sz="2000" b="0" dirty="0">
                <a:solidFill>
                  <a:srgbClr val="18274B"/>
                </a:solidFill>
              </a:rPr>
              <a:t>measures relative importance of journal within a specific field or discipline</a:t>
            </a:r>
          </a:p>
          <a:p>
            <a:pPr marL="742950" lvl="1" indent="-285750">
              <a:buFont typeface="Arial" panose="020B0604020202020204" pitchFamily="34" charset="0"/>
              <a:buChar char="•"/>
            </a:pPr>
            <a:r>
              <a:rPr lang="en-US" sz="2000" b="0" dirty="0">
                <a:solidFill>
                  <a:srgbClr val="18274B"/>
                </a:solidFill>
              </a:rPr>
              <a:t>Never intended to be used to evaluate individual scientists, but misuse has occurred</a:t>
            </a:r>
          </a:p>
          <a:p>
            <a:endParaRPr lang="en-US" sz="2000" b="0" dirty="0">
              <a:solidFill>
                <a:srgbClr val="18274B"/>
              </a:solidFill>
            </a:endParaRPr>
          </a:p>
          <a:p>
            <a:pPr marL="285750" indent="-285750">
              <a:buFont typeface="Arial" panose="020B0604020202020204" pitchFamily="34" charset="0"/>
              <a:buChar char="•"/>
            </a:pPr>
            <a:r>
              <a:rPr lang="en-US" sz="2000" b="0" dirty="0">
                <a:solidFill>
                  <a:srgbClr val="18274B"/>
                </a:solidFill>
              </a:rPr>
              <a:t>Uses a two-year period to divide the number of times articles were cited by the number of articles that were published</a:t>
            </a:r>
          </a:p>
        </p:txBody>
      </p:sp>
      <p:sp>
        <p:nvSpPr>
          <p:cNvPr id="6" name="Rectangle 5">
            <a:extLst>
              <a:ext uri="{FF2B5EF4-FFF2-40B4-BE49-F238E27FC236}">
                <a16:creationId xmlns:a16="http://schemas.microsoft.com/office/drawing/2014/main" id="{2DC2AD53-F2E7-4EFF-A811-FA0395446BE2}"/>
              </a:ext>
            </a:extLst>
          </p:cNvPr>
          <p:cNvSpPr/>
          <p:nvPr/>
        </p:nvSpPr>
        <p:spPr>
          <a:xfrm>
            <a:off x="2102905" y="2900080"/>
            <a:ext cx="4938190" cy="461665"/>
          </a:xfrm>
          <a:prstGeom prst="rect">
            <a:avLst/>
          </a:prstGeom>
        </p:spPr>
        <p:txBody>
          <a:bodyPr wrap="square">
            <a:spAutoFit/>
          </a:bodyPr>
          <a:lstStyle/>
          <a:p>
            <a:pPr algn="ctr"/>
            <a:r>
              <a:rPr lang="en-US" sz="2400" dirty="0">
                <a:solidFill>
                  <a:srgbClr val="18274B"/>
                </a:solidFill>
              </a:rPr>
              <a:t>Impact Factor</a:t>
            </a:r>
          </a:p>
        </p:txBody>
      </p:sp>
    </p:spTree>
    <p:extLst>
      <p:ext uri="{BB962C8B-B14F-4D97-AF65-F5344CB8AC3E}">
        <p14:creationId xmlns:p14="http://schemas.microsoft.com/office/powerpoint/2010/main" val="317186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21</a:t>
            </a:fld>
            <a:endParaRPr lang="en-US" dirty="0"/>
          </a:p>
        </p:txBody>
      </p:sp>
      <p:sp>
        <p:nvSpPr>
          <p:cNvPr id="12" name="Rectangle 11">
            <a:extLst>
              <a:ext uri="{FF2B5EF4-FFF2-40B4-BE49-F238E27FC236}">
                <a16:creationId xmlns:a16="http://schemas.microsoft.com/office/drawing/2014/main" id="{B22BE0AA-9D56-4C45-B5F3-DFE566C9D9DB}"/>
              </a:ext>
            </a:extLst>
          </p:cNvPr>
          <p:cNvSpPr/>
          <p:nvPr/>
        </p:nvSpPr>
        <p:spPr>
          <a:xfrm>
            <a:off x="2102904" y="1588795"/>
            <a:ext cx="4938190" cy="523220"/>
          </a:xfrm>
          <a:prstGeom prst="rect">
            <a:avLst/>
          </a:prstGeom>
        </p:spPr>
        <p:txBody>
          <a:bodyPr wrap="square">
            <a:spAutoFit/>
          </a:bodyPr>
          <a:lstStyle/>
          <a:p>
            <a:pPr algn="r"/>
            <a:r>
              <a:rPr lang="en-US" sz="2800" dirty="0">
                <a:solidFill>
                  <a:srgbClr val="18274B"/>
                </a:solidFill>
              </a:rPr>
              <a:t>Impact Factor (2020) = A </a:t>
            </a:r>
            <a:r>
              <a:rPr lang="en-US" sz="2800" dirty="0">
                <a:solidFill>
                  <a:srgbClr val="DE9410"/>
                </a:solidFill>
              </a:rPr>
              <a:t>/</a:t>
            </a:r>
            <a:r>
              <a:rPr lang="en-US" sz="2800" dirty="0">
                <a:solidFill>
                  <a:srgbClr val="18274B"/>
                </a:solidFill>
              </a:rPr>
              <a:t> B </a:t>
            </a:r>
          </a:p>
        </p:txBody>
      </p:sp>
      <p:sp>
        <p:nvSpPr>
          <p:cNvPr id="15" name="Rectangle 14">
            <a:extLst>
              <a:ext uri="{FF2B5EF4-FFF2-40B4-BE49-F238E27FC236}">
                <a16:creationId xmlns:a16="http://schemas.microsoft.com/office/drawing/2014/main" id="{D5F29C36-5FBD-456B-A0A7-CA409EAE6D3C}"/>
              </a:ext>
            </a:extLst>
          </p:cNvPr>
          <p:cNvSpPr/>
          <p:nvPr/>
        </p:nvSpPr>
        <p:spPr>
          <a:xfrm>
            <a:off x="611066" y="2665395"/>
            <a:ext cx="7921865" cy="1323439"/>
          </a:xfrm>
          <a:prstGeom prst="rect">
            <a:avLst/>
          </a:prstGeom>
        </p:spPr>
        <p:txBody>
          <a:bodyPr wrap="square">
            <a:spAutoFit/>
          </a:bodyPr>
          <a:lstStyle/>
          <a:p>
            <a:r>
              <a:rPr lang="en-US" sz="2000" dirty="0">
                <a:solidFill>
                  <a:srgbClr val="18274B"/>
                </a:solidFill>
              </a:rPr>
              <a:t>A = </a:t>
            </a:r>
            <a:r>
              <a:rPr lang="en-US" sz="2000" b="0" dirty="0">
                <a:solidFill>
                  <a:srgbClr val="18274B"/>
                </a:solidFill>
              </a:rPr>
              <a:t>number of times articles published in 2018 and 2019 were cited by journals indexed in the </a:t>
            </a:r>
            <a:r>
              <a:rPr lang="en-US" sz="2000" b="0" dirty="0" err="1">
                <a:solidFill>
                  <a:srgbClr val="18274B"/>
                </a:solidFill>
              </a:rPr>
              <a:t>WoS</a:t>
            </a:r>
            <a:r>
              <a:rPr lang="en-US" sz="2000" b="0" dirty="0">
                <a:solidFill>
                  <a:srgbClr val="18274B"/>
                </a:solidFill>
              </a:rPr>
              <a:t> in 2020</a:t>
            </a:r>
          </a:p>
          <a:p>
            <a:endParaRPr lang="en-US" sz="2000" b="0" dirty="0">
              <a:solidFill>
                <a:srgbClr val="18274B"/>
              </a:solidFill>
            </a:endParaRPr>
          </a:p>
          <a:p>
            <a:r>
              <a:rPr lang="en-US" sz="2000" dirty="0">
                <a:solidFill>
                  <a:srgbClr val="18274B"/>
                </a:solidFill>
              </a:rPr>
              <a:t>B = </a:t>
            </a:r>
            <a:r>
              <a:rPr lang="en-US" sz="2000" b="0" dirty="0">
                <a:solidFill>
                  <a:srgbClr val="18274B"/>
                </a:solidFill>
              </a:rPr>
              <a:t>total number of “citable items” published in 2018 and 2019</a:t>
            </a:r>
          </a:p>
        </p:txBody>
      </p:sp>
      <p:sp>
        <p:nvSpPr>
          <p:cNvPr id="9" name="TextBox 8">
            <a:extLst>
              <a:ext uri="{FF2B5EF4-FFF2-40B4-BE49-F238E27FC236}">
                <a16:creationId xmlns:a16="http://schemas.microsoft.com/office/drawing/2014/main" id="{9EFBC81F-0501-4228-8796-430A2CF08073}"/>
              </a:ext>
            </a:extLst>
          </p:cNvPr>
          <p:cNvSpPr txBox="1"/>
          <p:nvPr/>
        </p:nvSpPr>
        <p:spPr>
          <a:xfrm>
            <a:off x="1240077" y="4679556"/>
            <a:ext cx="7013335" cy="1200329"/>
          </a:xfrm>
          <a:prstGeom prst="rect">
            <a:avLst/>
          </a:prstGeom>
          <a:noFill/>
          <a:ln w="38100">
            <a:solidFill>
              <a:srgbClr val="DE9410"/>
            </a:solidFill>
          </a:ln>
        </p:spPr>
        <p:txBody>
          <a:bodyPr wrap="square">
            <a:spAutoFit/>
          </a:bodyPr>
          <a:lstStyle/>
          <a:p>
            <a:r>
              <a:rPr lang="en-US" sz="2400" b="0" dirty="0">
                <a:solidFill>
                  <a:srgbClr val="18274B"/>
                </a:solidFill>
              </a:rPr>
              <a:t>Reflects </a:t>
            </a:r>
            <a:r>
              <a:rPr lang="en-US" sz="2400" b="0" i="1" dirty="0">
                <a:solidFill>
                  <a:srgbClr val="18274B"/>
                </a:solidFill>
              </a:rPr>
              <a:t>only</a:t>
            </a:r>
            <a:r>
              <a:rPr lang="en-US" sz="2400" b="0" dirty="0">
                <a:solidFill>
                  <a:srgbClr val="18274B"/>
                </a:solidFill>
              </a:rPr>
              <a:t> on how many citations on a specific journal there are (on average). </a:t>
            </a:r>
            <a:r>
              <a:rPr lang="en-US" sz="2400" dirty="0">
                <a:solidFill>
                  <a:srgbClr val="18274B"/>
                </a:solidFill>
              </a:rPr>
              <a:t>A journal with a high IF has articles that are cited often.</a:t>
            </a:r>
          </a:p>
        </p:txBody>
      </p:sp>
    </p:spTree>
    <p:extLst>
      <p:ext uri="{BB962C8B-B14F-4D97-AF65-F5344CB8AC3E}">
        <p14:creationId xmlns:p14="http://schemas.microsoft.com/office/powerpoint/2010/main" val="179939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22</a:t>
            </a:fld>
            <a:endParaRPr lang="en-US" dirty="0"/>
          </a:p>
        </p:txBody>
      </p:sp>
      <p:sp>
        <p:nvSpPr>
          <p:cNvPr id="13" name="Rectangle 12">
            <a:extLst>
              <a:ext uri="{FF2B5EF4-FFF2-40B4-BE49-F238E27FC236}">
                <a16:creationId xmlns:a16="http://schemas.microsoft.com/office/drawing/2014/main" id="{F34945BC-95C4-4E66-AB72-1E0B95340824}"/>
              </a:ext>
            </a:extLst>
          </p:cNvPr>
          <p:cNvSpPr/>
          <p:nvPr/>
        </p:nvSpPr>
        <p:spPr>
          <a:xfrm>
            <a:off x="504346" y="1327170"/>
            <a:ext cx="8135308" cy="4955203"/>
          </a:xfrm>
          <a:prstGeom prst="rect">
            <a:avLst/>
          </a:prstGeom>
        </p:spPr>
        <p:txBody>
          <a:bodyPr wrap="square">
            <a:spAutoFit/>
          </a:bodyPr>
          <a:lstStyle/>
          <a:p>
            <a:r>
              <a:rPr lang="en-US" sz="2400" dirty="0">
                <a:solidFill>
                  <a:srgbClr val="18274B"/>
                </a:solidFill>
              </a:rPr>
              <a:t>Impact Factor considerations:</a:t>
            </a:r>
          </a:p>
          <a:p>
            <a:endParaRPr lang="en-US" sz="2000" dirty="0">
              <a:solidFill>
                <a:srgbClr val="18274B"/>
              </a:solidFill>
            </a:endParaRPr>
          </a:p>
          <a:p>
            <a:pPr marL="342900" indent="-342900">
              <a:buFont typeface="Arial" panose="020B0604020202020204" pitchFamily="34" charset="0"/>
              <a:buChar char="•"/>
            </a:pPr>
            <a:r>
              <a:rPr lang="en-US" sz="2000" b="0" dirty="0">
                <a:solidFill>
                  <a:srgbClr val="18274B"/>
                </a:solidFill>
              </a:rPr>
              <a:t>Numerator counts all citations to all types of publications, while the denominator considers only the number of the “citable documents”.</a:t>
            </a:r>
          </a:p>
          <a:p>
            <a:pPr marL="800100" lvl="1" indent="-342900">
              <a:buFont typeface="Arial" panose="020B0604020202020204" pitchFamily="34" charset="0"/>
              <a:buChar char="•"/>
            </a:pPr>
            <a:endParaRPr lang="en-US" sz="1800" b="0" dirty="0">
              <a:solidFill>
                <a:srgbClr val="18274B"/>
              </a:solidFill>
            </a:endParaRPr>
          </a:p>
          <a:p>
            <a:pPr marL="800100" lvl="1" indent="-342900">
              <a:buFont typeface="Arial" panose="020B0604020202020204" pitchFamily="34" charset="0"/>
              <a:buChar char="•"/>
            </a:pPr>
            <a:r>
              <a:rPr lang="en-US" sz="1800" b="0" dirty="0">
                <a:solidFill>
                  <a:srgbClr val="18274B"/>
                </a:solidFill>
              </a:rPr>
              <a:t>Some high impact journals publish editorials/news articles, which are highly cited. However, these items are not “citable documents,” leading to overestimation of JIFs.</a:t>
            </a:r>
          </a:p>
          <a:p>
            <a:endParaRPr lang="en-US" sz="2000" b="0" dirty="0">
              <a:solidFill>
                <a:srgbClr val="18274B"/>
              </a:solidFill>
            </a:endParaRPr>
          </a:p>
          <a:p>
            <a:pPr marL="342900" indent="-342900">
              <a:buFont typeface="Arial" panose="020B0604020202020204" pitchFamily="34" charset="0"/>
              <a:buChar char="•"/>
            </a:pPr>
            <a:r>
              <a:rPr lang="en-US" sz="2000" b="0" dirty="0">
                <a:solidFill>
                  <a:srgbClr val="18274B"/>
                </a:solidFill>
              </a:rPr>
              <a:t>A recently launched journal cannot have an IF due to the 2-year calculation.</a:t>
            </a:r>
          </a:p>
          <a:p>
            <a:endParaRPr lang="en-US" sz="2000" b="0" dirty="0">
              <a:solidFill>
                <a:srgbClr val="18274B"/>
              </a:solidFill>
            </a:endParaRPr>
          </a:p>
          <a:p>
            <a:pPr marL="342900" indent="-342900">
              <a:buFont typeface="Arial" panose="020B0604020202020204" pitchFamily="34" charset="0"/>
              <a:buChar char="•"/>
            </a:pPr>
            <a:r>
              <a:rPr lang="en-US" sz="2000" b="0" dirty="0">
                <a:solidFill>
                  <a:srgbClr val="18274B"/>
                </a:solidFill>
              </a:rPr>
              <a:t>Journals are pressured to increase their JIF, which leads to editorial misconduct.</a:t>
            </a:r>
          </a:p>
          <a:p>
            <a:pPr marL="800100" lvl="1" indent="-342900">
              <a:buFont typeface="Arial" panose="020B0604020202020204" pitchFamily="34" charset="0"/>
              <a:buChar char="•"/>
            </a:pPr>
            <a:r>
              <a:rPr lang="en-US" sz="2000" b="0" dirty="0">
                <a:solidFill>
                  <a:srgbClr val="18274B"/>
                </a:solidFill>
              </a:rPr>
              <a:t>Journal editors ask authors to include references from the journal’s previous publications</a:t>
            </a:r>
          </a:p>
        </p:txBody>
      </p:sp>
    </p:spTree>
    <p:extLst>
      <p:ext uri="{BB962C8B-B14F-4D97-AF65-F5344CB8AC3E}">
        <p14:creationId xmlns:p14="http://schemas.microsoft.com/office/powerpoint/2010/main" val="4245430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23</a:t>
            </a:fld>
            <a:endParaRPr lang="en-US" dirty="0"/>
          </a:p>
        </p:txBody>
      </p:sp>
      <p:sp>
        <p:nvSpPr>
          <p:cNvPr id="13" name="Rectangle 12">
            <a:extLst>
              <a:ext uri="{FF2B5EF4-FFF2-40B4-BE49-F238E27FC236}">
                <a16:creationId xmlns:a16="http://schemas.microsoft.com/office/drawing/2014/main" id="{F34945BC-95C4-4E66-AB72-1E0B95340824}"/>
              </a:ext>
            </a:extLst>
          </p:cNvPr>
          <p:cNvSpPr/>
          <p:nvPr/>
        </p:nvSpPr>
        <p:spPr>
          <a:xfrm>
            <a:off x="536744" y="1490008"/>
            <a:ext cx="8135308" cy="1938992"/>
          </a:xfrm>
          <a:prstGeom prst="rect">
            <a:avLst/>
          </a:prstGeom>
        </p:spPr>
        <p:txBody>
          <a:bodyPr wrap="square">
            <a:spAutoFit/>
          </a:bodyPr>
          <a:lstStyle/>
          <a:p>
            <a:pPr marL="342900" indent="-342900">
              <a:buFont typeface="Arial" panose="020B0604020202020204" pitchFamily="34" charset="0"/>
              <a:buChar char="•"/>
            </a:pPr>
            <a:r>
              <a:rPr lang="en-US" sz="2000" b="0" dirty="0">
                <a:solidFill>
                  <a:srgbClr val="18274B"/>
                </a:solidFill>
              </a:rPr>
              <a:t>JIF can be skewed by publication of review papers, which tend to be cited more frequently or by self-citation of articles.</a:t>
            </a:r>
          </a:p>
          <a:p>
            <a:endParaRPr lang="en-US" sz="2000" b="0" dirty="0">
              <a:solidFill>
                <a:srgbClr val="18274B"/>
              </a:solidFill>
            </a:endParaRPr>
          </a:p>
          <a:p>
            <a:pPr marL="342900" indent="-342900">
              <a:buFont typeface="Arial" panose="020B0604020202020204" pitchFamily="34" charset="0"/>
              <a:buChar char="•"/>
            </a:pPr>
            <a:r>
              <a:rPr lang="en-US" sz="2000" b="0" dirty="0">
                <a:solidFill>
                  <a:srgbClr val="18274B"/>
                </a:solidFill>
              </a:rPr>
              <a:t>JIFs from different research fields are not comparable due to different field-specific citation habits.</a:t>
            </a:r>
          </a:p>
          <a:p>
            <a:endParaRPr lang="en-US" sz="2000" dirty="0">
              <a:solidFill>
                <a:srgbClr val="18274B"/>
              </a:solidFill>
            </a:endParaRPr>
          </a:p>
        </p:txBody>
      </p:sp>
      <p:pic>
        <p:nvPicPr>
          <p:cNvPr id="6146" name="Picture 2" descr="Do Scholarly Articles Want to Be Free? | BU Today | Boston University">
            <a:extLst>
              <a:ext uri="{FF2B5EF4-FFF2-40B4-BE49-F238E27FC236}">
                <a16:creationId xmlns:a16="http://schemas.microsoft.com/office/drawing/2014/main" id="{0D37DF5B-FD56-4C81-A4B5-F96989FD1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420" y="3429000"/>
            <a:ext cx="4320159" cy="288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285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24</a:t>
            </a:fld>
            <a:endParaRPr lang="en-US" dirty="0"/>
          </a:p>
        </p:txBody>
      </p:sp>
      <p:sp>
        <p:nvSpPr>
          <p:cNvPr id="11" name="Title 13">
            <a:extLst>
              <a:ext uri="{FF2B5EF4-FFF2-40B4-BE49-F238E27FC236}">
                <a16:creationId xmlns:a16="http://schemas.microsoft.com/office/drawing/2014/main" id="{6937D69D-F9EF-4F20-8EF2-4CA633C5EB88}"/>
              </a:ext>
            </a:extLst>
          </p:cNvPr>
          <p:cNvSpPr txBox="1">
            <a:spLocks/>
          </p:cNvSpPr>
          <p:nvPr/>
        </p:nvSpPr>
        <p:spPr bwMode="auto">
          <a:xfrm>
            <a:off x="633413" y="1334763"/>
            <a:ext cx="7921865" cy="1145138"/>
          </a:xfrm>
          <a:prstGeom prst="rect">
            <a:avLst/>
          </a:prstGeom>
          <a:solidFill>
            <a:srgbClr val="F2B548"/>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dirty="0">
                <a:solidFill>
                  <a:srgbClr val="18274B"/>
                </a:solidFill>
              </a:rPr>
              <a:t>Article-level metrics:</a:t>
            </a:r>
            <a:r>
              <a:rPr lang="en-US" sz="2400" b="0" dirty="0">
                <a:solidFill>
                  <a:srgbClr val="18274B"/>
                </a:solidFill>
              </a:rPr>
              <a:t> measures that provide information about usage, impact, and reach of individual articles</a:t>
            </a:r>
            <a:endParaRPr lang="en-US" sz="2400" dirty="0">
              <a:solidFill>
                <a:srgbClr val="18274B"/>
              </a:solidFill>
            </a:endParaRPr>
          </a:p>
        </p:txBody>
      </p:sp>
      <p:sp>
        <p:nvSpPr>
          <p:cNvPr id="12" name="Rectangle 11">
            <a:extLst>
              <a:ext uri="{FF2B5EF4-FFF2-40B4-BE49-F238E27FC236}">
                <a16:creationId xmlns:a16="http://schemas.microsoft.com/office/drawing/2014/main" id="{37CC0E3D-8B7C-4D3D-90FF-6A7858423698}"/>
              </a:ext>
            </a:extLst>
          </p:cNvPr>
          <p:cNvSpPr/>
          <p:nvPr/>
        </p:nvSpPr>
        <p:spPr>
          <a:xfrm>
            <a:off x="801567" y="2704650"/>
            <a:ext cx="7921865" cy="1631216"/>
          </a:xfrm>
          <a:prstGeom prst="rect">
            <a:avLst/>
          </a:prstGeom>
        </p:spPr>
        <p:txBody>
          <a:bodyPr wrap="square">
            <a:spAutoFit/>
          </a:bodyPr>
          <a:lstStyle/>
          <a:p>
            <a:pPr marL="285750" indent="-285750">
              <a:buFont typeface="Arial" panose="020B0604020202020204" pitchFamily="34" charset="0"/>
              <a:buChar char="•"/>
            </a:pPr>
            <a:r>
              <a:rPr lang="en-US" sz="2000" b="0" dirty="0">
                <a:solidFill>
                  <a:srgbClr val="18274B"/>
                </a:solidFill>
              </a:rPr>
              <a:t>Incorporates data from traditional (citation-based) and non-traditional (social media) sources</a:t>
            </a:r>
          </a:p>
          <a:p>
            <a:pPr marL="285750" indent="-285750">
              <a:buFont typeface="Arial" panose="020B0604020202020204" pitchFamily="34" charset="0"/>
              <a:buChar char="•"/>
            </a:pPr>
            <a:endParaRPr lang="en-US" sz="2000" b="0" dirty="0">
              <a:solidFill>
                <a:srgbClr val="18274B"/>
              </a:solidFill>
            </a:endParaRPr>
          </a:p>
          <a:p>
            <a:pPr marL="285750" indent="-285750">
              <a:buFont typeface="Arial" panose="020B0604020202020204" pitchFamily="34" charset="0"/>
              <a:buChar char="•"/>
            </a:pPr>
            <a:r>
              <a:rPr lang="en-US" sz="2000" b="0" dirty="0">
                <a:solidFill>
                  <a:srgbClr val="18274B"/>
                </a:solidFill>
              </a:rPr>
              <a:t>Offer way to disaggregate an individual article’s impact from publication in which it appears</a:t>
            </a:r>
          </a:p>
        </p:txBody>
      </p:sp>
      <p:pic>
        <p:nvPicPr>
          <p:cNvPr id="1028" name="Picture 4" descr="Content Marketing Services | Professional and High Quality Content Services  India">
            <a:extLst>
              <a:ext uri="{FF2B5EF4-FFF2-40B4-BE49-F238E27FC236}">
                <a16:creationId xmlns:a16="http://schemas.microsoft.com/office/drawing/2014/main" id="{2B6B2B9E-9F5A-4A32-8810-7E464DF1F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766" y="4523732"/>
            <a:ext cx="4970468" cy="180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10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ACFD-258C-41EA-9527-882021FC8F8D}"/>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3A7EBD06-E133-4A99-9336-A47ACA25388A}"/>
              </a:ext>
            </a:extLst>
          </p:cNvPr>
          <p:cNvSpPr>
            <a:spLocks noGrp="1"/>
          </p:cNvSpPr>
          <p:nvPr>
            <p:ph type="sldNum" sz="quarter" idx="10"/>
          </p:nvPr>
        </p:nvSpPr>
        <p:spPr/>
        <p:txBody>
          <a:bodyPr/>
          <a:lstStyle/>
          <a:p>
            <a:pPr>
              <a:defRPr/>
            </a:pPr>
            <a:fld id="{9FAC1B33-ECDD-479D-8656-1F6CB4F6CAE4}" type="slidenum">
              <a:rPr lang="en-US" smtClean="0"/>
              <a:pPr>
                <a:defRPr/>
              </a:pPr>
              <a:t>25</a:t>
            </a:fld>
            <a:endParaRPr lang="en-US" dirty="0"/>
          </a:p>
        </p:txBody>
      </p:sp>
      <p:sp>
        <p:nvSpPr>
          <p:cNvPr id="4" name="Rectangle 3">
            <a:extLst>
              <a:ext uri="{FF2B5EF4-FFF2-40B4-BE49-F238E27FC236}">
                <a16:creationId xmlns:a16="http://schemas.microsoft.com/office/drawing/2014/main" id="{1254F1BD-B64F-4292-891B-28E303AB4E1B}"/>
              </a:ext>
            </a:extLst>
          </p:cNvPr>
          <p:cNvSpPr/>
          <p:nvPr/>
        </p:nvSpPr>
        <p:spPr bwMode="auto">
          <a:xfrm>
            <a:off x="0" y="1297222"/>
            <a:ext cx="9144000" cy="738665"/>
          </a:xfrm>
          <a:prstGeom prst="rect">
            <a:avLst/>
          </a:prstGeom>
          <a:solidFill>
            <a:srgbClr val="F0AE3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F6CA7A"/>
              </a:solidFill>
              <a:effectLst/>
              <a:latin typeface="Arial" charset="0"/>
            </a:endParaRPr>
          </a:p>
        </p:txBody>
      </p:sp>
      <p:sp>
        <p:nvSpPr>
          <p:cNvPr id="5" name="Title 13">
            <a:extLst>
              <a:ext uri="{FF2B5EF4-FFF2-40B4-BE49-F238E27FC236}">
                <a16:creationId xmlns:a16="http://schemas.microsoft.com/office/drawing/2014/main" id="{0BBD0AB6-4A9B-437A-83CC-EE93D1B11AD7}"/>
              </a:ext>
            </a:extLst>
          </p:cNvPr>
          <p:cNvSpPr txBox="1">
            <a:spLocks/>
          </p:cNvSpPr>
          <p:nvPr/>
        </p:nvSpPr>
        <p:spPr bwMode="auto">
          <a:xfrm>
            <a:off x="536743" y="1313575"/>
            <a:ext cx="829673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r>
              <a:rPr lang="en-US" sz="2400" dirty="0" err="1"/>
              <a:t>Altmetrics</a:t>
            </a:r>
            <a:r>
              <a:rPr lang="en-US" sz="2400" b="0" dirty="0"/>
              <a:t> are an alternative to traditional citation metrics. </a:t>
            </a:r>
            <a:endParaRPr lang="en-US" sz="2400" b="0" kern="0" dirty="0"/>
          </a:p>
        </p:txBody>
      </p:sp>
      <p:sp>
        <p:nvSpPr>
          <p:cNvPr id="8" name="Rectangle 7">
            <a:extLst>
              <a:ext uri="{FF2B5EF4-FFF2-40B4-BE49-F238E27FC236}">
                <a16:creationId xmlns:a16="http://schemas.microsoft.com/office/drawing/2014/main" id="{939BB66E-6823-48E5-9A60-6F8E72B86F93}"/>
              </a:ext>
            </a:extLst>
          </p:cNvPr>
          <p:cNvSpPr/>
          <p:nvPr/>
        </p:nvSpPr>
        <p:spPr>
          <a:xfrm>
            <a:off x="585077" y="2525152"/>
            <a:ext cx="8200065" cy="707886"/>
          </a:xfrm>
          <a:prstGeom prst="rect">
            <a:avLst/>
          </a:prstGeom>
        </p:spPr>
        <p:txBody>
          <a:bodyPr wrap="square">
            <a:spAutoFit/>
          </a:bodyPr>
          <a:lstStyle/>
          <a:p>
            <a:pPr marL="285750" indent="-285750">
              <a:buFont typeface="Arial" panose="020B0604020202020204" pitchFamily="34" charset="0"/>
              <a:buChar char="•"/>
            </a:pPr>
            <a:r>
              <a:rPr lang="en-US" sz="2000" b="0" dirty="0">
                <a:solidFill>
                  <a:srgbClr val="18274B"/>
                </a:solidFill>
              </a:rPr>
              <a:t>Provides score based on the </a:t>
            </a:r>
            <a:r>
              <a:rPr lang="en-US" sz="2000" dirty="0">
                <a:solidFill>
                  <a:srgbClr val="18274B"/>
                </a:solidFill>
              </a:rPr>
              <a:t>number of times a “research output” has been shared, downloaded, or mentioned</a:t>
            </a:r>
            <a:r>
              <a:rPr lang="en-US" sz="2000" b="0" dirty="0">
                <a:solidFill>
                  <a:srgbClr val="18274B"/>
                </a:solidFill>
              </a:rPr>
              <a:t>.</a:t>
            </a:r>
          </a:p>
        </p:txBody>
      </p:sp>
      <p:pic>
        <p:nvPicPr>
          <p:cNvPr id="12" name="Picture 11">
            <a:extLst>
              <a:ext uri="{FF2B5EF4-FFF2-40B4-BE49-F238E27FC236}">
                <a16:creationId xmlns:a16="http://schemas.microsoft.com/office/drawing/2014/main" id="{A66968F9-9F4D-4690-AB9F-0BD316EF67F1}"/>
              </a:ext>
            </a:extLst>
          </p:cNvPr>
          <p:cNvPicPr>
            <a:picLocks noChangeAspect="1"/>
          </p:cNvPicPr>
          <p:nvPr/>
        </p:nvPicPr>
        <p:blipFill>
          <a:blip r:embed="rId2"/>
          <a:stretch>
            <a:fillRect/>
          </a:stretch>
        </p:blipFill>
        <p:spPr>
          <a:xfrm>
            <a:off x="1060667" y="3883774"/>
            <a:ext cx="2321359" cy="2219940"/>
          </a:xfrm>
          <a:prstGeom prst="rect">
            <a:avLst/>
          </a:prstGeom>
        </p:spPr>
      </p:pic>
      <p:sp>
        <p:nvSpPr>
          <p:cNvPr id="13" name="Rectangle 12">
            <a:extLst>
              <a:ext uri="{FF2B5EF4-FFF2-40B4-BE49-F238E27FC236}">
                <a16:creationId xmlns:a16="http://schemas.microsoft.com/office/drawing/2014/main" id="{D75B8406-3B66-44C0-9B43-9633F548469D}"/>
              </a:ext>
            </a:extLst>
          </p:cNvPr>
          <p:cNvSpPr/>
          <p:nvPr/>
        </p:nvSpPr>
        <p:spPr>
          <a:xfrm>
            <a:off x="3643515" y="3913273"/>
            <a:ext cx="5141627" cy="707886"/>
          </a:xfrm>
          <a:prstGeom prst="rect">
            <a:avLst/>
          </a:prstGeom>
        </p:spPr>
        <p:txBody>
          <a:bodyPr wrap="square">
            <a:spAutoFit/>
          </a:bodyPr>
          <a:lstStyle/>
          <a:p>
            <a:r>
              <a:rPr lang="en-US" sz="2000" dirty="0">
                <a:solidFill>
                  <a:srgbClr val="18274B"/>
                </a:solidFill>
              </a:rPr>
              <a:t>Colorful donut </a:t>
            </a:r>
            <a:r>
              <a:rPr lang="en-US" sz="2000" b="0" dirty="0">
                <a:solidFill>
                  <a:srgbClr val="18274B"/>
                </a:solidFill>
              </a:rPr>
              <a:t>= summary of online attention received by research output</a:t>
            </a:r>
          </a:p>
        </p:txBody>
      </p:sp>
      <p:sp>
        <p:nvSpPr>
          <p:cNvPr id="14" name="Rectangle 13">
            <a:extLst>
              <a:ext uri="{FF2B5EF4-FFF2-40B4-BE49-F238E27FC236}">
                <a16:creationId xmlns:a16="http://schemas.microsoft.com/office/drawing/2014/main" id="{9E04272A-FC64-40AD-B14C-3282BCC64C44}"/>
              </a:ext>
            </a:extLst>
          </p:cNvPr>
          <p:cNvSpPr/>
          <p:nvPr/>
        </p:nvSpPr>
        <p:spPr>
          <a:xfrm>
            <a:off x="3643515" y="4843810"/>
            <a:ext cx="5141627" cy="707886"/>
          </a:xfrm>
          <a:prstGeom prst="rect">
            <a:avLst/>
          </a:prstGeom>
        </p:spPr>
        <p:txBody>
          <a:bodyPr wrap="square">
            <a:spAutoFit/>
          </a:bodyPr>
          <a:lstStyle/>
          <a:p>
            <a:r>
              <a:rPr lang="en-US" sz="2000" dirty="0">
                <a:solidFill>
                  <a:srgbClr val="18274B"/>
                </a:solidFill>
              </a:rPr>
              <a:t>Score (center) </a:t>
            </a:r>
            <a:r>
              <a:rPr lang="en-US" sz="2000" b="0" dirty="0">
                <a:solidFill>
                  <a:srgbClr val="18274B"/>
                </a:solidFill>
              </a:rPr>
              <a:t>= weighted count of all attention the data has received</a:t>
            </a:r>
          </a:p>
        </p:txBody>
      </p:sp>
      <p:sp>
        <p:nvSpPr>
          <p:cNvPr id="10" name="Rectangle 9">
            <a:extLst>
              <a:ext uri="{FF2B5EF4-FFF2-40B4-BE49-F238E27FC236}">
                <a16:creationId xmlns:a16="http://schemas.microsoft.com/office/drawing/2014/main" id="{AA404CB0-2BBD-4382-857F-105809A797C0}"/>
              </a:ext>
            </a:extLst>
          </p:cNvPr>
          <p:cNvSpPr/>
          <p:nvPr/>
        </p:nvSpPr>
        <p:spPr>
          <a:xfrm>
            <a:off x="0" y="6300767"/>
            <a:ext cx="6425852" cy="261610"/>
          </a:xfrm>
          <a:prstGeom prst="rect">
            <a:avLst/>
          </a:prstGeom>
        </p:spPr>
        <p:txBody>
          <a:bodyPr wrap="square">
            <a:spAutoFit/>
          </a:bodyPr>
          <a:lstStyle/>
          <a:p>
            <a:r>
              <a:rPr lang="en-US" sz="1100" b="0" dirty="0">
                <a:solidFill>
                  <a:schemeClr val="bg1">
                    <a:lumMod val="65000"/>
                  </a:schemeClr>
                </a:solidFill>
              </a:rPr>
              <a:t>https://www.altmetric.com/about-our-data/the-donut-and-score/.</a:t>
            </a:r>
          </a:p>
        </p:txBody>
      </p:sp>
    </p:spTree>
    <p:extLst>
      <p:ext uri="{BB962C8B-B14F-4D97-AF65-F5344CB8AC3E}">
        <p14:creationId xmlns:p14="http://schemas.microsoft.com/office/powerpoint/2010/main" val="401983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ACFD-258C-41EA-9527-882021FC8F8D}"/>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3A7EBD06-E133-4A99-9336-A47ACA25388A}"/>
              </a:ext>
            </a:extLst>
          </p:cNvPr>
          <p:cNvSpPr>
            <a:spLocks noGrp="1"/>
          </p:cNvSpPr>
          <p:nvPr>
            <p:ph type="sldNum" sz="quarter" idx="10"/>
          </p:nvPr>
        </p:nvSpPr>
        <p:spPr/>
        <p:txBody>
          <a:bodyPr/>
          <a:lstStyle/>
          <a:p>
            <a:pPr>
              <a:defRPr/>
            </a:pPr>
            <a:fld id="{9FAC1B33-ECDD-479D-8656-1F6CB4F6CAE4}" type="slidenum">
              <a:rPr lang="en-US" smtClean="0"/>
              <a:pPr>
                <a:defRPr/>
              </a:pPr>
              <a:t>26</a:t>
            </a:fld>
            <a:endParaRPr lang="en-US" dirty="0"/>
          </a:p>
        </p:txBody>
      </p:sp>
      <p:pic>
        <p:nvPicPr>
          <p:cNvPr id="10" name="Picture 9">
            <a:extLst>
              <a:ext uri="{FF2B5EF4-FFF2-40B4-BE49-F238E27FC236}">
                <a16:creationId xmlns:a16="http://schemas.microsoft.com/office/drawing/2014/main" id="{37E3114A-1850-4D01-A53F-97C8C8EBCFF6}"/>
              </a:ext>
            </a:extLst>
          </p:cNvPr>
          <p:cNvPicPr>
            <a:picLocks noChangeAspect="1"/>
          </p:cNvPicPr>
          <p:nvPr/>
        </p:nvPicPr>
        <p:blipFill>
          <a:blip r:embed="rId2"/>
          <a:stretch>
            <a:fillRect/>
          </a:stretch>
        </p:blipFill>
        <p:spPr>
          <a:xfrm>
            <a:off x="390525" y="1288182"/>
            <a:ext cx="8362950" cy="2800350"/>
          </a:xfrm>
          <a:prstGeom prst="rect">
            <a:avLst/>
          </a:prstGeom>
        </p:spPr>
      </p:pic>
      <p:pic>
        <p:nvPicPr>
          <p:cNvPr id="11" name="Picture 10">
            <a:extLst>
              <a:ext uri="{FF2B5EF4-FFF2-40B4-BE49-F238E27FC236}">
                <a16:creationId xmlns:a16="http://schemas.microsoft.com/office/drawing/2014/main" id="{784B48A4-03F3-4EFF-B0DC-1308F9708C0D}"/>
              </a:ext>
            </a:extLst>
          </p:cNvPr>
          <p:cNvPicPr>
            <a:picLocks noChangeAspect="1"/>
          </p:cNvPicPr>
          <p:nvPr/>
        </p:nvPicPr>
        <p:blipFill>
          <a:blip r:embed="rId3"/>
          <a:stretch>
            <a:fillRect/>
          </a:stretch>
        </p:blipFill>
        <p:spPr>
          <a:xfrm>
            <a:off x="1446658" y="4216336"/>
            <a:ext cx="6631684" cy="1956627"/>
          </a:xfrm>
          <a:prstGeom prst="rect">
            <a:avLst/>
          </a:prstGeom>
        </p:spPr>
      </p:pic>
      <p:sp>
        <p:nvSpPr>
          <p:cNvPr id="12" name="Rectangle 11">
            <a:extLst>
              <a:ext uri="{FF2B5EF4-FFF2-40B4-BE49-F238E27FC236}">
                <a16:creationId xmlns:a16="http://schemas.microsoft.com/office/drawing/2014/main" id="{B00DABBD-91C6-4AD4-8298-68F1EE1D4BE4}"/>
              </a:ext>
            </a:extLst>
          </p:cNvPr>
          <p:cNvSpPr/>
          <p:nvPr/>
        </p:nvSpPr>
        <p:spPr>
          <a:xfrm>
            <a:off x="0" y="6300767"/>
            <a:ext cx="6425852" cy="261610"/>
          </a:xfrm>
          <a:prstGeom prst="rect">
            <a:avLst/>
          </a:prstGeom>
        </p:spPr>
        <p:txBody>
          <a:bodyPr wrap="square">
            <a:spAutoFit/>
          </a:bodyPr>
          <a:lstStyle/>
          <a:p>
            <a:r>
              <a:rPr lang="en-US" sz="1100" b="0" dirty="0">
                <a:solidFill>
                  <a:schemeClr val="bg1">
                    <a:lumMod val="65000"/>
                  </a:schemeClr>
                </a:solidFill>
              </a:rPr>
              <a:t>https://www.altmetric.com/about-our-data/the-donut-and-score/.</a:t>
            </a:r>
          </a:p>
        </p:txBody>
      </p:sp>
    </p:spTree>
    <p:extLst>
      <p:ext uri="{BB962C8B-B14F-4D97-AF65-F5344CB8AC3E}">
        <p14:creationId xmlns:p14="http://schemas.microsoft.com/office/powerpoint/2010/main" val="3125157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27</a:t>
            </a:fld>
            <a:endParaRPr lang="en-US" dirty="0"/>
          </a:p>
        </p:txBody>
      </p:sp>
      <p:sp>
        <p:nvSpPr>
          <p:cNvPr id="13" name="Rectangle 12">
            <a:extLst>
              <a:ext uri="{FF2B5EF4-FFF2-40B4-BE49-F238E27FC236}">
                <a16:creationId xmlns:a16="http://schemas.microsoft.com/office/drawing/2014/main" id="{F34945BC-95C4-4E66-AB72-1E0B95340824}"/>
              </a:ext>
            </a:extLst>
          </p:cNvPr>
          <p:cNvSpPr/>
          <p:nvPr/>
        </p:nvSpPr>
        <p:spPr>
          <a:xfrm>
            <a:off x="536744" y="1490008"/>
            <a:ext cx="4631604" cy="4462760"/>
          </a:xfrm>
          <a:prstGeom prst="rect">
            <a:avLst/>
          </a:prstGeom>
        </p:spPr>
        <p:txBody>
          <a:bodyPr wrap="square">
            <a:spAutoFit/>
          </a:bodyPr>
          <a:lstStyle/>
          <a:p>
            <a:r>
              <a:rPr lang="en-US" sz="2400" dirty="0" err="1">
                <a:solidFill>
                  <a:srgbClr val="18274B"/>
                </a:solidFill>
              </a:rPr>
              <a:t>Altmetrics</a:t>
            </a:r>
            <a:r>
              <a:rPr lang="en-US" sz="2400" dirty="0">
                <a:solidFill>
                  <a:srgbClr val="18274B"/>
                </a:solidFill>
              </a:rPr>
              <a:t> considerations:</a:t>
            </a:r>
          </a:p>
          <a:p>
            <a:endParaRPr lang="en-US" sz="2000" dirty="0">
              <a:solidFill>
                <a:srgbClr val="18274B"/>
              </a:solidFill>
            </a:endParaRPr>
          </a:p>
          <a:p>
            <a:pPr marL="342900" indent="-342900">
              <a:buFont typeface="Arial" panose="020B0604020202020204" pitchFamily="34" charset="0"/>
              <a:buChar char="•"/>
            </a:pPr>
            <a:r>
              <a:rPr lang="en-US" sz="2000" b="0" dirty="0">
                <a:solidFill>
                  <a:srgbClr val="18274B"/>
                </a:solidFill>
              </a:rPr>
              <a:t>Usually </a:t>
            </a:r>
            <a:r>
              <a:rPr lang="en-US" sz="2000" dirty="0">
                <a:solidFill>
                  <a:srgbClr val="DE9410"/>
                </a:solidFill>
              </a:rPr>
              <a:t>calculated by companies</a:t>
            </a:r>
            <a:r>
              <a:rPr lang="en-US" sz="2000" b="0" dirty="0">
                <a:solidFill>
                  <a:srgbClr val="18274B"/>
                </a:solidFill>
              </a:rPr>
              <a:t>, so different sources are included in different company’s calculations</a:t>
            </a:r>
          </a:p>
          <a:p>
            <a:pPr marL="342900" indent="-342900">
              <a:buFont typeface="Arial" panose="020B0604020202020204" pitchFamily="34" charset="0"/>
              <a:buChar char="•"/>
            </a:pPr>
            <a:endParaRPr lang="en-US" sz="2000" b="0" dirty="0">
              <a:solidFill>
                <a:srgbClr val="18274B"/>
              </a:solidFill>
            </a:endParaRPr>
          </a:p>
          <a:p>
            <a:pPr marL="342900" indent="-342900">
              <a:buFont typeface="Arial" panose="020B0604020202020204" pitchFamily="34" charset="0"/>
              <a:buChar char="•"/>
            </a:pPr>
            <a:r>
              <a:rPr lang="en-US" sz="2000" b="0" dirty="0">
                <a:solidFill>
                  <a:srgbClr val="18274B"/>
                </a:solidFill>
              </a:rPr>
              <a:t>Although a high </a:t>
            </a:r>
            <a:r>
              <a:rPr lang="en-US" sz="2000" b="0" dirty="0" err="1">
                <a:solidFill>
                  <a:srgbClr val="18274B"/>
                </a:solidFill>
              </a:rPr>
              <a:t>altmetric</a:t>
            </a:r>
            <a:r>
              <a:rPr lang="en-US" sz="2000" b="0" dirty="0">
                <a:solidFill>
                  <a:srgbClr val="18274B"/>
                </a:solidFill>
              </a:rPr>
              <a:t> score indicates a lot of attention, </a:t>
            </a:r>
            <a:r>
              <a:rPr lang="en-US" sz="2000" dirty="0">
                <a:solidFill>
                  <a:srgbClr val="DE9410"/>
                </a:solidFill>
              </a:rPr>
              <a:t>“attention” doesn’t mean the article is important or even of quality</a:t>
            </a:r>
          </a:p>
          <a:p>
            <a:pPr marL="342900" indent="-342900">
              <a:buFont typeface="Arial" panose="020B0604020202020204" pitchFamily="34" charset="0"/>
              <a:buChar char="•"/>
            </a:pPr>
            <a:endParaRPr lang="en-US" sz="2000" b="0" dirty="0">
              <a:solidFill>
                <a:srgbClr val="18274B"/>
              </a:solidFill>
            </a:endParaRPr>
          </a:p>
          <a:p>
            <a:pPr marL="342900" indent="-342900">
              <a:buFont typeface="Arial" panose="020B0604020202020204" pitchFamily="34" charset="0"/>
              <a:buChar char="•"/>
            </a:pPr>
            <a:r>
              <a:rPr lang="en-US" sz="2000" b="0" dirty="0">
                <a:solidFill>
                  <a:srgbClr val="18274B"/>
                </a:solidFill>
              </a:rPr>
              <a:t>Useful to use </a:t>
            </a:r>
            <a:r>
              <a:rPr lang="en-US" sz="2000" b="0" dirty="0" err="1">
                <a:solidFill>
                  <a:srgbClr val="18274B"/>
                </a:solidFill>
              </a:rPr>
              <a:t>altmetrics</a:t>
            </a:r>
            <a:r>
              <a:rPr lang="en-US" sz="2000" b="0" dirty="0">
                <a:solidFill>
                  <a:srgbClr val="18274B"/>
                </a:solidFill>
              </a:rPr>
              <a:t> with other evaluation metrics</a:t>
            </a:r>
          </a:p>
        </p:txBody>
      </p:sp>
      <p:pic>
        <p:nvPicPr>
          <p:cNvPr id="7170" name="Picture 2" descr="What are altmetrics? – Altmetric">
            <a:extLst>
              <a:ext uri="{FF2B5EF4-FFF2-40B4-BE49-F238E27FC236}">
                <a16:creationId xmlns:a16="http://schemas.microsoft.com/office/drawing/2014/main" id="{34AD7A0E-87CA-42BD-BD8F-13879468E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913" y="2431615"/>
            <a:ext cx="28575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058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28</a:t>
            </a:fld>
            <a:endParaRPr lang="en-US" dirty="0"/>
          </a:p>
        </p:txBody>
      </p:sp>
      <p:sp>
        <p:nvSpPr>
          <p:cNvPr id="11" name="Title 13">
            <a:extLst>
              <a:ext uri="{FF2B5EF4-FFF2-40B4-BE49-F238E27FC236}">
                <a16:creationId xmlns:a16="http://schemas.microsoft.com/office/drawing/2014/main" id="{6937D69D-F9EF-4F20-8EF2-4CA633C5EB88}"/>
              </a:ext>
            </a:extLst>
          </p:cNvPr>
          <p:cNvSpPr txBox="1">
            <a:spLocks/>
          </p:cNvSpPr>
          <p:nvPr/>
        </p:nvSpPr>
        <p:spPr bwMode="auto">
          <a:xfrm>
            <a:off x="633413" y="1334763"/>
            <a:ext cx="7921865" cy="1145138"/>
          </a:xfrm>
          <a:prstGeom prst="rect">
            <a:avLst/>
          </a:prstGeom>
          <a:solidFill>
            <a:srgbClr val="F2B548"/>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dirty="0">
                <a:solidFill>
                  <a:srgbClr val="18274B"/>
                </a:solidFill>
              </a:rPr>
              <a:t>Author-level metrics:</a:t>
            </a:r>
            <a:r>
              <a:rPr lang="en-US" sz="2400" b="0" dirty="0">
                <a:solidFill>
                  <a:srgbClr val="18274B"/>
                </a:solidFill>
              </a:rPr>
              <a:t> impact of individual author’s publications</a:t>
            </a:r>
            <a:endParaRPr lang="en-US" sz="2400" dirty="0">
              <a:solidFill>
                <a:srgbClr val="18274B"/>
              </a:solidFill>
            </a:endParaRPr>
          </a:p>
        </p:txBody>
      </p:sp>
      <p:sp>
        <p:nvSpPr>
          <p:cNvPr id="5" name="Rectangle 4">
            <a:extLst>
              <a:ext uri="{FF2B5EF4-FFF2-40B4-BE49-F238E27FC236}">
                <a16:creationId xmlns:a16="http://schemas.microsoft.com/office/drawing/2014/main" id="{93BFB869-80BA-498B-8F34-606B41C07A1E}"/>
              </a:ext>
            </a:extLst>
          </p:cNvPr>
          <p:cNvSpPr/>
          <p:nvPr/>
        </p:nvSpPr>
        <p:spPr>
          <a:xfrm>
            <a:off x="801567" y="3254715"/>
            <a:ext cx="3960933" cy="2246769"/>
          </a:xfrm>
          <a:prstGeom prst="rect">
            <a:avLst/>
          </a:prstGeom>
        </p:spPr>
        <p:txBody>
          <a:bodyPr wrap="square">
            <a:spAutoFit/>
          </a:bodyPr>
          <a:lstStyle/>
          <a:p>
            <a:pPr marL="285750" indent="-285750">
              <a:buFont typeface="Arial" panose="020B0604020202020204" pitchFamily="34" charset="0"/>
              <a:buChar char="•"/>
            </a:pPr>
            <a:r>
              <a:rPr lang="en-US" sz="2000" b="0" dirty="0">
                <a:solidFill>
                  <a:srgbClr val="18274B"/>
                </a:solidFill>
              </a:rPr>
              <a:t>Based on total citations received by the articles an individual publishes</a:t>
            </a:r>
          </a:p>
          <a:p>
            <a:pPr marL="285750" indent="-285750">
              <a:buFont typeface="Arial" panose="020B0604020202020204" pitchFamily="34" charset="0"/>
              <a:buChar char="•"/>
            </a:pPr>
            <a:endParaRPr lang="en-US" sz="2000" b="0" dirty="0">
              <a:solidFill>
                <a:srgbClr val="18274B"/>
              </a:solidFill>
            </a:endParaRPr>
          </a:p>
          <a:p>
            <a:pPr marL="285750" indent="-285750">
              <a:buFont typeface="Arial" panose="020B0604020202020204" pitchFamily="34" charset="0"/>
              <a:buChar char="•"/>
            </a:pPr>
            <a:r>
              <a:rPr lang="en-US" sz="2000" b="0" dirty="0">
                <a:solidFill>
                  <a:srgbClr val="18274B"/>
                </a:solidFill>
              </a:rPr>
              <a:t>h-index; field-weighted citation index; category normalized citation index</a:t>
            </a:r>
          </a:p>
        </p:txBody>
      </p:sp>
      <p:pic>
        <p:nvPicPr>
          <p:cNvPr id="10242" name="Picture 2" descr="8 Reasons Why Content Marketing Brings Value To Your Business -  Estorytellers">
            <a:extLst>
              <a:ext uri="{FF2B5EF4-FFF2-40B4-BE49-F238E27FC236}">
                <a16:creationId xmlns:a16="http://schemas.microsoft.com/office/drawing/2014/main" id="{61113217-3E43-4967-9A56-579EF50EE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418" y="2871158"/>
            <a:ext cx="3394652" cy="301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16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29</a:t>
            </a:fld>
            <a:endParaRPr lang="en-US" dirty="0"/>
          </a:p>
        </p:txBody>
      </p:sp>
      <p:sp>
        <p:nvSpPr>
          <p:cNvPr id="11" name="Title 13">
            <a:extLst>
              <a:ext uri="{FF2B5EF4-FFF2-40B4-BE49-F238E27FC236}">
                <a16:creationId xmlns:a16="http://schemas.microsoft.com/office/drawing/2014/main" id="{6937D69D-F9EF-4F20-8EF2-4CA633C5EB88}"/>
              </a:ext>
            </a:extLst>
          </p:cNvPr>
          <p:cNvSpPr txBox="1">
            <a:spLocks/>
          </p:cNvSpPr>
          <p:nvPr/>
        </p:nvSpPr>
        <p:spPr bwMode="auto">
          <a:xfrm>
            <a:off x="633413" y="1334763"/>
            <a:ext cx="7921865" cy="1145138"/>
          </a:xfrm>
          <a:prstGeom prst="rect">
            <a:avLst/>
          </a:prstGeom>
          <a:solidFill>
            <a:srgbClr val="F2B548"/>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dirty="0">
                <a:solidFill>
                  <a:srgbClr val="18274B"/>
                </a:solidFill>
              </a:rPr>
              <a:t>Author-level metrics:</a:t>
            </a:r>
            <a:r>
              <a:rPr lang="en-US" sz="2400" b="0" dirty="0">
                <a:solidFill>
                  <a:srgbClr val="18274B"/>
                </a:solidFill>
              </a:rPr>
              <a:t> impact of individual author’s publications</a:t>
            </a:r>
            <a:endParaRPr lang="en-US" sz="2400" dirty="0">
              <a:solidFill>
                <a:srgbClr val="18274B"/>
              </a:solidFill>
            </a:endParaRPr>
          </a:p>
        </p:txBody>
      </p:sp>
      <p:sp>
        <p:nvSpPr>
          <p:cNvPr id="5" name="Rectangle 4">
            <a:extLst>
              <a:ext uri="{FF2B5EF4-FFF2-40B4-BE49-F238E27FC236}">
                <a16:creationId xmlns:a16="http://schemas.microsoft.com/office/drawing/2014/main" id="{93BFB869-80BA-498B-8F34-606B41C07A1E}"/>
              </a:ext>
            </a:extLst>
          </p:cNvPr>
          <p:cNvSpPr/>
          <p:nvPr/>
        </p:nvSpPr>
        <p:spPr>
          <a:xfrm>
            <a:off x="801567" y="2767280"/>
            <a:ext cx="7921865" cy="1938992"/>
          </a:xfrm>
          <a:prstGeom prst="rect">
            <a:avLst/>
          </a:prstGeom>
        </p:spPr>
        <p:txBody>
          <a:bodyPr wrap="square">
            <a:spAutoFit/>
          </a:bodyPr>
          <a:lstStyle/>
          <a:p>
            <a:r>
              <a:rPr lang="en-US" sz="2000" dirty="0">
                <a:solidFill>
                  <a:srgbClr val="18274B"/>
                </a:solidFill>
              </a:rPr>
              <a:t>Hirsch index (h-index)</a:t>
            </a:r>
            <a:r>
              <a:rPr lang="en-US" sz="2000" b="0" dirty="0">
                <a:solidFill>
                  <a:srgbClr val="18274B"/>
                </a:solidFill>
              </a:rPr>
              <a:t> = quantifies the bibliometric impact of individual authors</a:t>
            </a:r>
          </a:p>
          <a:p>
            <a:endParaRPr lang="en-US" sz="2000" b="0" dirty="0">
              <a:solidFill>
                <a:srgbClr val="18274B"/>
              </a:solidFill>
            </a:endParaRPr>
          </a:p>
          <a:p>
            <a:pPr marL="342900" indent="-342900">
              <a:buFont typeface="Arial" panose="020B0604020202020204" pitchFamily="34" charset="0"/>
              <a:buChar char="•"/>
            </a:pPr>
            <a:r>
              <a:rPr lang="en-US" sz="2000" b="0" dirty="0">
                <a:solidFill>
                  <a:srgbClr val="18274B"/>
                </a:solidFill>
              </a:rPr>
              <a:t>Productivity evaluated as number of publications</a:t>
            </a:r>
          </a:p>
          <a:p>
            <a:endParaRPr lang="en-US" sz="2000" b="0" dirty="0">
              <a:solidFill>
                <a:srgbClr val="18274B"/>
              </a:solidFill>
            </a:endParaRPr>
          </a:p>
          <a:p>
            <a:pPr marL="342900" indent="-342900">
              <a:buFont typeface="Arial" panose="020B0604020202020204" pitchFamily="34" charset="0"/>
              <a:buChar char="•"/>
            </a:pPr>
            <a:r>
              <a:rPr lang="en-US" sz="2000" b="0" dirty="0">
                <a:solidFill>
                  <a:srgbClr val="18274B"/>
                </a:solidFill>
              </a:rPr>
              <a:t>Impact determined by “citation counts”</a:t>
            </a:r>
            <a:endParaRPr lang="en-US" sz="2000" dirty="0">
              <a:solidFill>
                <a:srgbClr val="18274B"/>
              </a:solidFill>
            </a:endParaRPr>
          </a:p>
        </p:txBody>
      </p:sp>
      <p:sp>
        <p:nvSpPr>
          <p:cNvPr id="6" name="Rectangle 5">
            <a:extLst>
              <a:ext uri="{FF2B5EF4-FFF2-40B4-BE49-F238E27FC236}">
                <a16:creationId xmlns:a16="http://schemas.microsoft.com/office/drawing/2014/main" id="{A87FF9BB-EBFA-4B78-9AF8-E61A5408D2BE}"/>
              </a:ext>
            </a:extLst>
          </p:cNvPr>
          <p:cNvSpPr/>
          <p:nvPr/>
        </p:nvSpPr>
        <p:spPr>
          <a:xfrm>
            <a:off x="1853755" y="4965663"/>
            <a:ext cx="6125326" cy="707886"/>
          </a:xfrm>
          <a:prstGeom prst="rect">
            <a:avLst/>
          </a:prstGeom>
          <a:ln w="38100">
            <a:solidFill>
              <a:srgbClr val="000066"/>
            </a:solidFill>
          </a:ln>
        </p:spPr>
        <p:txBody>
          <a:bodyPr wrap="square">
            <a:spAutoFit/>
          </a:bodyPr>
          <a:lstStyle/>
          <a:p>
            <a:r>
              <a:rPr lang="en-US" sz="2000" dirty="0">
                <a:solidFill>
                  <a:srgbClr val="18274B"/>
                </a:solidFill>
              </a:rPr>
              <a:t>h-index</a:t>
            </a:r>
            <a:r>
              <a:rPr lang="en-US" sz="2000" b="0" dirty="0">
                <a:solidFill>
                  <a:srgbClr val="18274B"/>
                </a:solidFill>
              </a:rPr>
              <a:t> = number of articles (h) that have been cited at least (h) number of times</a:t>
            </a:r>
          </a:p>
        </p:txBody>
      </p:sp>
    </p:spTree>
    <p:extLst>
      <p:ext uri="{BB962C8B-B14F-4D97-AF65-F5344CB8AC3E}">
        <p14:creationId xmlns:p14="http://schemas.microsoft.com/office/powerpoint/2010/main" val="206354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6C86ACA-8A03-4F7F-B45D-3E21CDD76D89}" type="slidenum">
              <a:rPr lang="en-US" smtClean="0"/>
              <a:pPr>
                <a:defRPr/>
              </a:pPr>
              <a:t>3</a:t>
            </a:fld>
            <a:endParaRPr lang="en-US" dirty="0"/>
          </a:p>
        </p:txBody>
      </p:sp>
      <p:sp>
        <p:nvSpPr>
          <p:cNvPr id="5" name="Slide Number Placeholder 3"/>
          <p:cNvSpPr txBox="1">
            <a:spLocks/>
          </p:cNvSpPr>
          <p:nvPr/>
        </p:nvSpPr>
        <p:spPr bwMode="auto">
          <a:xfrm>
            <a:off x="4381500" y="6556375"/>
            <a:ext cx="3810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2BB471-50D8-4AF2-92CB-1343829776AE}" type="slidenum">
              <a:rPr kumimoji="0" lang="en-US" sz="7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700" b="0" i="0" u="none" strike="noStrike" kern="1200" cap="none" spc="0" normalizeH="0" baseline="0" noProof="0">
              <a:ln>
                <a:noFill/>
              </a:ln>
              <a:solidFill>
                <a:schemeClr val="tx1"/>
              </a:solidFill>
              <a:effectLst/>
              <a:uLnTx/>
              <a:uFillTx/>
              <a:latin typeface="Arial" charset="0"/>
              <a:ea typeface="+mn-ea"/>
              <a:cs typeface="+mn-cs"/>
            </a:endParaRPr>
          </a:p>
        </p:txBody>
      </p:sp>
      <p:pic>
        <p:nvPicPr>
          <p:cNvPr id="12" name="Picture 13" descr="Image result for kansas state university"/>
          <p:cNvPicPr>
            <a:picLocks noChangeAspect="1" noChangeArrowheads="1"/>
          </p:cNvPicPr>
          <p:nvPr/>
        </p:nvPicPr>
        <p:blipFill>
          <a:blip r:embed="rId2" cstate="print"/>
          <a:srcRect/>
          <a:stretch>
            <a:fillRect/>
          </a:stretch>
        </p:blipFill>
        <p:spPr bwMode="auto">
          <a:xfrm>
            <a:off x="3988420" y="3378518"/>
            <a:ext cx="5155580" cy="3177857"/>
          </a:xfrm>
          <a:prstGeom prst="rect">
            <a:avLst/>
          </a:prstGeom>
          <a:noFill/>
        </p:spPr>
      </p:pic>
      <p:pic>
        <p:nvPicPr>
          <p:cNvPr id="10" name="Picture 9" descr="Image result for kansas state university"/>
          <p:cNvPicPr>
            <a:picLocks noChangeAspect="1" noChangeArrowheads="1"/>
          </p:cNvPicPr>
          <p:nvPr/>
        </p:nvPicPr>
        <p:blipFill>
          <a:blip r:embed="rId3" cstate="print"/>
          <a:srcRect/>
          <a:stretch>
            <a:fillRect/>
          </a:stretch>
        </p:blipFill>
        <p:spPr bwMode="auto">
          <a:xfrm>
            <a:off x="6566210" y="2179130"/>
            <a:ext cx="948752" cy="1014549"/>
          </a:xfrm>
          <a:prstGeom prst="rect">
            <a:avLst/>
          </a:prstGeom>
          <a:noFill/>
        </p:spPr>
      </p:pic>
      <p:pic>
        <p:nvPicPr>
          <p:cNvPr id="11" name="Picture 11" descr="Image result for kansas state university college of veterinary medicine"/>
          <p:cNvPicPr>
            <a:picLocks noChangeAspect="1" noChangeArrowheads="1"/>
          </p:cNvPicPr>
          <p:nvPr/>
        </p:nvPicPr>
        <p:blipFill>
          <a:blip r:embed="rId4" cstate="print"/>
          <a:srcRect/>
          <a:stretch>
            <a:fillRect/>
          </a:stretch>
        </p:blipFill>
        <p:spPr bwMode="auto">
          <a:xfrm>
            <a:off x="1332434" y="2104531"/>
            <a:ext cx="1111644" cy="1188739"/>
          </a:xfrm>
          <a:prstGeom prst="rect">
            <a:avLst/>
          </a:prstGeom>
          <a:noFill/>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649" y="3917447"/>
            <a:ext cx="3447215" cy="209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5" name="Title 13">
            <a:extLst>
              <a:ext uri="{FF2B5EF4-FFF2-40B4-BE49-F238E27FC236}">
                <a16:creationId xmlns:a16="http://schemas.microsoft.com/office/drawing/2014/main" id="{91A53BAD-F2C3-47F6-B54B-9D224228CA6F}"/>
              </a:ext>
            </a:extLst>
          </p:cNvPr>
          <p:cNvSpPr txBox="1">
            <a:spLocks/>
          </p:cNvSpPr>
          <p:nvPr/>
        </p:nvSpPr>
        <p:spPr bwMode="auto">
          <a:xfrm>
            <a:off x="1865191" y="1243227"/>
            <a:ext cx="579461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dirty="0">
                <a:effectLst>
                  <a:outerShdw blurRad="38100" dist="38100" dir="2700000" algn="tl">
                    <a:srgbClr val="000000">
                      <a:alpha val="43137"/>
                    </a:srgbClr>
                  </a:outerShdw>
                </a:effectLst>
              </a:rPr>
              <a:t>Dr. Clark Holdsworth</a:t>
            </a:r>
          </a:p>
          <a:p>
            <a:pPr algn="ctr"/>
            <a:r>
              <a:rPr lang="en-US" b="0" i="1" kern="0" dirty="0">
                <a:effectLst>
                  <a:outerShdw blurRad="38100" dist="38100" dir="2700000" algn="tl">
                    <a:srgbClr val="000000">
                      <a:alpha val="43137"/>
                    </a:srgbClr>
                  </a:outerShdw>
                </a:effectLst>
              </a:rPr>
              <a:t>Senior Manager, Communications &amp; Partnerships</a:t>
            </a:r>
          </a:p>
          <a:p>
            <a:pPr algn="ctr"/>
            <a:r>
              <a:rPr lang="en-US" b="0" i="1" kern="0" dirty="0">
                <a:effectLst>
                  <a:outerShdw blurRad="38100" dist="38100" dir="2700000" algn="tl">
                    <a:srgbClr val="000000">
                      <a:alpha val="43137"/>
                    </a:srgbClr>
                  </a:outerShdw>
                </a:effectLst>
              </a:rPr>
              <a:t>LetPub</a:t>
            </a:r>
          </a:p>
        </p:txBody>
      </p:sp>
      <p:sp>
        <p:nvSpPr>
          <p:cNvPr id="16" name="Rectangle 15">
            <a:extLst>
              <a:ext uri="{FF2B5EF4-FFF2-40B4-BE49-F238E27FC236}">
                <a16:creationId xmlns:a16="http://schemas.microsoft.com/office/drawing/2014/main" id="{3FAE9FFB-9B4D-4E79-AB35-DB73BDEB9FF2}"/>
              </a:ext>
            </a:extLst>
          </p:cNvPr>
          <p:cNvSpPr/>
          <p:nvPr/>
        </p:nvSpPr>
        <p:spPr>
          <a:xfrm>
            <a:off x="3100737" y="2419116"/>
            <a:ext cx="2685351" cy="369332"/>
          </a:xfrm>
          <a:prstGeom prst="rect">
            <a:avLst/>
          </a:prstGeom>
        </p:spPr>
        <p:txBody>
          <a:bodyPr wrap="none">
            <a:spAutoFit/>
          </a:bodyPr>
          <a:lstStyle/>
          <a:p>
            <a:pPr algn="ctr"/>
            <a:r>
              <a:rPr lang="en-US" sz="1800" kern="0" dirty="0">
                <a:solidFill>
                  <a:srgbClr val="E99C11"/>
                </a:solidFill>
              </a:rPr>
              <a:t>Doctorate, Physiology </a:t>
            </a:r>
          </a:p>
        </p:txBody>
      </p:sp>
      <p:sp>
        <p:nvSpPr>
          <p:cNvPr id="17" name="Title 1">
            <a:extLst>
              <a:ext uri="{FF2B5EF4-FFF2-40B4-BE49-F238E27FC236}">
                <a16:creationId xmlns:a16="http://schemas.microsoft.com/office/drawing/2014/main" id="{187D4CC6-16D7-4D53-BF29-44FD923EDF95}"/>
              </a:ext>
            </a:extLst>
          </p:cNvPr>
          <p:cNvSpPr>
            <a:spLocks noGrp="1"/>
          </p:cNvSpPr>
          <p:nvPr>
            <p:ph type="title"/>
          </p:nvPr>
        </p:nvSpPr>
        <p:spPr>
          <a:xfrm>
            <a:off x="633413" y="76200"/>
            <a:ext cx="7620000" cy="722313"/>
          </a:xfrm>
        </p:spPr>
        <p:txBody>
          <a:bodyPr/>
          <a:lstStyle/>
          <a:p>
            <a:r>
              <a:rPr lang="en-US" dirty="0"/>
              <a:t>About the speakers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30</a:t>
            </a:fld>
            <a:endParaRPr lang="en-US" dirty="0"/>
          </a:p>
        </p:txBody>
      </p:sp>
      <p:sp>
        <p:nvSpPr>
          <p:cNvPr id="10" name="Rectangle 9">
            <a:extLst>
              <a:ext uri="{FF2B5EF4-FFF2-40B4-BE49-F238E27FC236}">
                <a16:creationId xmlns:a16="http://schemas.microsoft.com/office/drawing/2014/main" id="{4C9C387D-2C0D-4573-B7E3-56E5A23A8753}"/>
              </a:ext>
            </a:extLst>
          </p:cNvPr>
          <p:cNvSpPr/>
          <p:nvPr/>
        </p:nvSpPr>
        <p:spPr>
          <a:xfrm>
            <a:off x="633413" y="5627269"/>
            <a:ext cx="8084702" cy="707886"/>
          </a:xfrm>
          <a:prstGeom prst="rect">
            <a:avLst/>
          </a:prstGeom>
          <a:ln w="38100">
            <a:noFill/>
          </a:ln>
        </p:spPr>
        <p:txBody>
          <a:bodyPr wrap="square">
            <a:spAutoFit/>
          </a:bodyPr>
          <a:lstStyle/>
          <a:p>
            <a:pPr algn="ctr"/>
            <a:r>
              <a:rPr lang="en-US" sz="2000" b="0" dirty="0">
                <a:solidFill>
                  <a:srgbClr val="18274B"/>
                </a:solidFill>
              </a:rPr>
              <a:t>A publication-based approach for assessing and comparing researchers’ productivity and impact</a:t>
            </a:r>
          </a:p>
        </p:txBody>
      </p:sp>
      <p:pic>
        <p:nvPicPr>
          <p:cNvPr id="6146" name="Picture 2" descr="Researcher Impact - Citation Metrics Workshop - Research Guides at  University of British Columbia">
            <a:extLst>
              <a:ext uri="{FF2B5EF4-FFF2-40B4-BE49-F238E27FC236}">
                <a16:creationId xmlns:a16="http://schemas.microsoft.com/office/drawing/2014/main" id="{9DFB3DCB-CB24-4A9C-B986-27FB3F0B75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018" y="1861379"/>
            <a:ext cx="4928764" cy="31352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939720-3508-46AA-93F0-9BD99353D841}"/>
              </a:ext>
            </a:extLst>
          </p:cNvPr>
          <p:cNvSpPr txBox="1"/>
          <p:nvPr/>
        </p:nvSpPr>
        <p:spPr>
          <a:xfrm>
            <a:off x="5130860" y="1215674"/>
            <a:ext cx="3790122" cy="738664"/>
          </a:xfrm>
          <a:prstGeom prst="rect">
            <a:avLst/>
          </a:prstGeom>
          <a:noFill/>
        </p:spPr>
        <p:txBody>
          <a:bodyPr wrap="square">
            <a:spAutoFit/>
          </a:bodyPr>
          <a:lstStyle/>
          <a:p>
            <a:pPr algn="ctr"/>
            <a:r>
              <a:rPr lang="en-US" sz="1400" dirty="0">
                <a:solidFill>
                  <a:srgbClr val="18274B"/>
                </a:solidFill>
              </a:rPr>
              <a:t>H-index</a:t>
            </a:r>
            <a:r>
              <a:rPr lang="en-US" sz="1400" b="0" dirty="0">
                <a:solidFill>
                  <a:srgbClr val="18274B"/>
                </a:solidFill>
              </a:rPr>
              <a:t>: number of times a publication has been cited is equal to or larger than the line number of the publication.</a:t>
            </a:r>
          </a:p>
        </p:txBody>
      </p:sp>
      <p:grpSp>
        <p:nvGrpSpPr>
          <p:cNvPr id="12" name="Group 11">
            <a:extLst>
              <a:ext uri="{FF2B5EF4-FFF2-40B4-BE49-F238E27FC236}">
                <a16:creationId xmlns:a16="http://schemas.microsoft.com/office/drawing/2014/main" id="{544FCDC8-81FD-4D64-83CD-1A54B7CB7370}"/>
              </a:ext>
            </a:extLst>
          </p:cNvPr>
          <p:cNvGrpSpPr/>
          <p:nvPr/>
        </p:nvGrpSpPr>
        <p:grpSpPr>
          <a:xfrm>
            <a:off x="5668804" y="1997839"/>
            <a:ext cx="3068753" cy="2862322"/>
            <a:chOff x="5649362" y="1867454"/>
            <a:chExt cx="3068753" cy="2862322"/>
          </a:xfrm>
        </p:grpSpPr>
        <p:sp>
          <p:nvSpPr>
            <p:cNvPr id="6" name="Rectangle 5">
              <a:extLst>
                <a:ext uri="{FF2B5EF4-FFF2-40B4-BE49-F238E27FC236}">
                  <a16:creationId xmlns:a16="http://schemas.microsoft.com/office/drawing/2014/main" id="{D63D3485-FA38-45EE-909B-84097C05B49B}"/>
                </a:ext>
              </a:extLst>
            </p:cNvPr>
            <p:cNvSpPr/>
            <p:nvPr/>
          </p:nvSpPr>
          <p:spPr>
            <a:xfrm>
              <a:off x="5649362" y="1867454"/>
              <a:ext cx="1056239" cy="2862322"/>
            </a:xfrm>
            <a:prstGeom prst="rect">
              <a:avLst/>
            </a:prstGeom>
            <a:ln w="38100">
              <a:noFill/>
            </a:ln>
          </p:spPr>
          <p:txBody>
            <a:bodyPr wrap="square">
              <a:spAutoFit/>
            </a:bodyPr>
            <a:lstStyle/>
            <a:p>
              <a:pPr algn="ctr"/>
              <a:r>
                <a:rPr lang="en-US" sz="2000" b="0" dirty="0">
                  <a:solidFill>
                    <a:srgbClr val="18274B"/>
                  </a:solidFill>
                </a:rPr>
                <a:t>Articles</a:t>
              </a:r>
            </a:p>
            <a:p>
              <a:pPr algn="ctr"/>
              <a:r>
                <a:rPr lang="en-US" sz="2000" b="0" dirty="0">
                  <a:solidFill>
                    <a:srgbClr val="18274B"/>
                  </a:solidFill>
                </a:rPr>
                <a:t>1</a:t>
              </a:r>
            </a:p>
            <a:p>
              <a:pPr algn="ctr"/>
              <a:r>
                <a:rPr lang="en-US" sz="2000" b="0" dirty="0">
                  <a:solidFill>
                    <a:srgbClr val="18274B"/>
                  </a:solidFill>
                </a:rPr>
                <a:t>2</a:t>
              </a:r>
            </a:p>
            <a:p>
              <a:pPr algn="ctr"/>
              <a:r>
                <a:rPr lang="en-US" sz="2000" b="0" dirty="0">
                  <a:solidFill>
                    <a:srgbClr val="18274B"/>
                  </a:solidFill>
                </a:rPr>
                <a:t>3</a:t>
              </a:r>
            </a:p>
            <a:p>
              <a:pPr algn="ctr"/>
              <a:r>
                <a:rPr lang="en-US" sz="2000" b="0" dirty="0">
                  <a:solidFill>
                    <a:srgbClr val="18274B"/>
                  </a:solidFill>
                </a:rPr>
                <a:t>4</a:t>
              </a:r>
            </a:p>
            <a:p>
              <a:pPr algn="ctr"/>
              <a:r>
                <a:rPr lang="en-US" sz="2000" b="0" dirty="0">
                  <a:solidFill>
                    <a:srgbClr val="18274B"/>
                  </a:solidFill>
                </a:rPr>
                <a:t>5</a:t>
              </a:r>
            </a:p>
            <a:p>
              <a:pPr algn="ctr"/>
              <a:r>
                <a:rPr lang="en-US" sz="2000" b="0" dirty="0">
                  <a:solidFill>
                    <a:srgbClr val="18274B"/>
                  </a:solidFill>
                </a:rPr>
                <a:t>6</a:t>
              </a:r>
            </a:p>
            <a:p>
              <a:pPr algn="ctr"/>
              <a:r>
                <a:rPr lang="en-US" sz="2000" b="0" dirty="0">
                  <a:solidFill>
                    <a:srgbClr val="18274B"/>
                  </a:solidFill>
                </a:rPr>
                <a:t>7</a:t>
              </a:r>
            </a:p>
            <a:p>
              <a:pPr algn="ctr"/>
              <a:r>
                <a:rPr lang="en-US" sz="2000" b="0" dirty="0">
                  <a:solidFill>
                    <a:srgbClr val="18274B"/>
                  </a:solidFill>
                </a:rPr>
                <a:t>8</a:t>
              </a:r>
            </a:p>
          </p:txBody>
        </p:sp>
        <p:sp>
          <p:nvSpPr>
            <p:cNvPr id="7" name="Rectangle 6">
              <a:extLst>
                <a:ext uri="{FF2B5EF4-FFF2-40B4-BE49-F238E27FC236}">
                  <a16:creationId xmlns:a16="http://schemas.microsoft.com/office/drawing/2014/main" id="{D9872747-4BC5-4C11-AE58-A29E610253EB}"/>
                </a:ext>
              </a:extLst>
            </p:cNvPr>
            <p:cNvSpPr/>
            <p:nvPr/>
          </p:nvSpPr>
          <p:spPr>
            <a:xfrm>
              <a:off x="7203181" y="1867454"/>
              <a:ext cx="1514934" cy="2862322"/>
            </a:xfrm>
            <a:prstGeom prst="rect">
              <a:avLst/>
            </a:prstGeom>
            <a:ln w="38100">
              <a:noFill/>
            </a:ln>
          </p:spPr>
          <p:txBody>
            <a:bodyPr wrap="square">
              <a:spAutoFit/>
            </a:bodyPr>
            <a:lstStyle/>
            <a:p>
              <a:pPr algn="ctr"/>
              <a:r>
                <a:rPr lang="en-US" sz="2000" b="0" dirty="0">
                  <a:solidFill>
                    <a:srgbClr val="18274B"/>
                  </a:solidFill>
                </a:rPr>
                <a:t>Citation #</a:t>
              </a:r>
            </a:p>
            <a:p>
              <a:pPr algn="ctr"/>
              <a:r>
                <a:rPr lang="en-US" sz="2000" b="0" dirty="0">
                  <a:solidFill>
                    <a:srgbClr val="18274B"/>
                  </a:solidFill>
                </a:rPr>
                <a:t>35</a:t>
              </a:r>
            </a:p>
            <a:p>
              <a:pPr algn="ctr"/>
              <a:r>
                <a:rPr lang="en-US" sz="2000" b="0" dirty="0">
                  <a:solidFill>
                    <a:srgbClr val="18274B"/>
                  </a:solidFill>
                </a:rPr>
                <a:t>30</a:t>
              </a:r>
            </a:p>
            <a:p>
              <a:pPr algn="ctr"/>
              <a:r>
                <a:rPr lang="en-US" sz="2000" b="0" dirty="0">
                  <a:solidFill>
                    <a:srgbClr val="18274B"/>
                  </a:solidFill>
                </a:rPr>
                <a:t>17</a:t>
              </a:r>
            </a:p>
            <a:p>
              <a:pPr algn="ctr"/>
              <a:r>
                <a:rPr lang="en-US" sz="2000" b="0" dirty="0">
                  <a:solidFill>
                    <a:srgbClr val="18274B"/>
                  </a:solidFill>
                </a:rPr>
                <a:t>11</a:t>
              </a:r>
            </a:p>
            <a:p>
              <a:pPr algn="ctr"/>
              <a:r>
                <a:rPr lang="en-US" sz="2000" b="0" dirty="0">
                  <a:solidFill>
                    <a:srgbClr val="18274B"/>
                  </a:solidFill>
                </a:rPr>
                <a:t>7</a:t>
              </a:r>
            </a:p>
            <a:p>
              <a:pPr algn="ctr"/>
              <a:r>
                <a:rPr lang="en-US" sz="2000" b="0" dirty="0">
                  <a:solidFill>
                    <a:srgbClr val="18274B"/>
                  </a:solidFill>
                </a:rPr>
                <a:t>6</a:t>
              </a:r>
            </a:p>
            <a:p>
              <a:pPr algn="ctr"/>
              <a:r>
                <a:rPr lang="en-US" sz="2000" b="0" dirty="0">
                  <a:solidFill>
                    <a:srgbClr val="18274B"/>
                  </a:solidFill>
                </a:rPr>
                <a:t>3</a:t>
              </a:r>
            </a:p>
            <a:p>
              <a:pPr algn="ctr"/>
              <a:r>
                <a:rPr lang="en-US" sz="2000" b="0" dirty="0">
                  <a:solidFill>
                    <a:srgbClr val="18274B"/>
                  </a:solidFill>
                </a:rPr>
                <a:t>2</a:t>
              </a:r>
            </a:p>
          </p:txBody>
        </p:sp>
        <p:cxnSp>
          <p:nvCxnSpPr>
            <p:cNvPr id="8" name="Straight Connector 7">
              <a:extLst>
                <a:ext uri="{FF2B5EF4-FFF2-40B4-BE49-F238E27FC236}">
                  <a16:creationId xmlns:a16="http://schemas.microsoft.com/office/drawing/2014/main" id="{F5018713-3B3A-4A61-B339-49C2AF8606B1}"/>
                </a:ext>
              </a:extLst>
            </p:cNvPr>
            <p:cNvCxnSpPr/>
            <p:nvPr/>
          </p:nvCxnSpPr>
          <p:spPr bwMode="auto">
            <a:xfrm>
              <a:off x="6334539" y="3882887"/>
              <a:ext cx="1431235" cy="0"/>
            </a:xfrm>
            <a:prstGeom prst="line">
              <a:avLst/>
            </a:prstGeom>
            <a:solidFill>
              <a:schemeClr val="bg1"/>
            </a:solidFill>
            <a:ln w="38100" cap="flat" cmpd="sng" algn="ctr">
              <a:solidFill>
                <a:srgbClr val="002060"/>
              </a:solidFill>
              <a:prstDash val="solid"/>
              <a:round/>
              <a:headEnd type="none" w="med" len="med"/>
              <a:tailEnd type="none" w="med" len="med"/>
            </a:ln>
            <a:effectLst/>
          </p:spPr>
        </p:cxnSp>
        <p:sp>
          <p:nvSpPr>
            <p:cNvPr id="13" name="TextBox 12">
              <a:extLst>
                <a:ext uri="{FF2B5EF4-FFF2-40B4-BE49-F238E27FC236}">
                  <a16:creationId xmlns:a16="http://schemas.microsoft.com/office/drawing/2014/main" id="{3131DD09-6471-47F3-95E8-5D188B58A4F1}"/>
                </a:ext>
              </a:extLst>
            </p:cNvPr>
            <p:cNvSpPr txBox="1"/>
            <p:nvPr/>
          </p:nvSpPr>
          <p:spPr>
            <a:xfrm>
              <a:off x="6604551" y="3553200"/>
              <a:ext cx="891209" cy="307777"/>
            </a:xfrm>
            <a:prstGeom prst="rect">
              <a:avLst/>
            </a:prstGeom>
            <a:noFill/>
          </p:spPr>
          <p:txBody>
            <a:bodyPr wrap="square">
              <a:spAutoFit/>
            </a:bodyPr>
            <a:lstStyle/>
            <a:p>
              <a:pPr algn="ctr"/>
              <a:r>
                <a:rPr lang="en-US" sz="1400" dirty="0">
                  <a:solidFill>
                    <a:srgbClr val="18274B"/>
                  </a:solidFill>
                </a:rPr>
                <a:t>h-index</a:t>
              </a:r>
              <a:endParaRPr lang="en-US" dirty="0"/>
            </a:p>
          </p:txBody>
        </p:sp>
      </p:grpSp>
      <p:sp>
        <p:nvSpPr>
          <p:cNvPr id="15" name="TextBox 14">
            <a:extLst>
              <a:ext uri="{FF2B5EF4-FFF2-40B4-BE49-F238E27FC236}">
                <a16:creationId xmlns:a16="http://schemas.microsoft.com/office/drawing/2014/main" id="{B4718809-6870-4560-A9E7-21F3A217128F}"/>
              </a:ext>
            </a:extLst>
          </p:cNvPr>
          <p:cNvSpPr txBox="1"/>
          <p:nvPr/>
        </p:nvSpPr>
        <p:spPr>
          <a:xfrm>
            <a:off x="0" y="1121384"/>
            <a:ext cx="5035826" cy="307777"/>
          </a:xfrm>
          <a:prstGeom prst="rect">
            <a:avLst/>
          </a:prstGeom>
          <a:noFill/>
        </p:spPr>
        <p:txBody>
          <a:bodyPr wrap="square">
            <a:spAutoFit/>
          </a:bodyPr>
          <a:lstStyle/>
          <a:p>
            <a:r>
              <a:rPr lang="en-US" b="0" dirty="0">
                <a:solidFill>
                  <a:schemeClr val="bg1">
                    <a:lumMod val="65000"/>
                  </a:schemeClr>
                </a:solidFill>
              </a:rPr>
              <a:t>https://guides.library.illinois.edu/c.php?g=621441&amp;p=4328607</a:t>
            </a:r>
          </a:p>
        </p:txBody>
      </p:sp>
    </p:spTree>
    <p:extLst>
      <p:ext uri="{BB962C8B-B14F-4D97-AF65-F5344CB8AC3E}">
        <p14:creationId xmlns:p14="http://schemas.microsoft.com/office/powerpoint/2010/main" val="2144609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31</a:t>
            </a:fld>
            <a:endParaRPr lang="en-US" dirty="0"/>
          </a:p>
        </p:txBody>
      </p:sp>
      <p:sp>
        <p:nvSpPr>
          <p:cNvPr id="5" name="Rectangle 4">
            <a:extLst>
              <a:ext uri="{FF2B5EF4-FFF2-40B4-BE49-F238E27FC236}">
                <a16:creationId xmlns:a16="http://schemas.microsoft.com/office/drawing/2014/main" id="{7DA42354-A9CC-4CFE-AB80-F317D374084F}"/>
              </a:ext>
            </a:extLst>
          </p:cNvPr>
          <p:cNvSpPr/>
          <p:nvPr/>
        </p:nvSpPr>
        <p:spPr bwMode="auto">
          <a:xfrm>
            <a:off x="0" y="1032386"/>
            <a:ext cx="9144000" cy="55534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80F81746-60C1-42CA-9621-47D96E58768B}"/>
              </a:ext>
            </a:extLst>
          </p:cNvPr>
          <p:cNvPicPr>
            <a:picLocks noChangeAspect="1"/>
          </p:cNvPicPr>
          <p:nvPr/>
        </p:nvPicPr>
        <p:blipFill>
          <a:blip r:embed="rId2"/>
          <a:stretch>
            <a:fillRect/>
          </a:stretch>
        </p:blipFill>
        <p:spPr>
          <a:xfrm>
            <a:off x="1366013" y="1397511"/>
            <a:ext cx="6030973" cy="2883357"/>
          </a:xfrm>
          <a:prstGeom prst="rect">
            <a:avLst/>
          </a:prstGeom>
        </p:spPr>
      </p:pic>
      <p:sp>
        <p:nvSpPr>
          <p:cNvPr id="8" name="Rectangle 7">
            <a:extLst>
              <a:ext uri="{FF2B5EF4-FFF2-40B4-BE49-F238E27FC236}">
                <a16:creationId xmlns:a16="http://schemas.microsoft.com/office/drawing/2014/main" id="{4A0C5616-6193-412D-9B8B-537D132F737C}"/>
              </a:ext>
            </a:extLst>
          </p:cNvPr>
          <p:cNvSpPr/>
          <p:nvPr/>
        </p:nvSpPr>
        <p:spPr>
          <a:xfrm>
            <a:off x="798959" y="4369621"/>
            <a:ext cx="8084702" cy="1754326"/>
          </a:xfrm>
          <a:prstGeom prst="rect">
            <a:avLst/>
          </a:prstGeom>
          <a:ln w="38100">
            <a:noFill/>
          </a:ln>
        </p:spPr>
        <p:txBody>
          <a:bodyPr wrap="square">
            <a:spAutoFit/>
          </a:bodyPr>
          <a:lstStyle/>
          <a:p>
            <a:r>
              <a:rPr lang="en-US" sz="1800" dirty="0">
                <a:solidFill>
                  <a:srgbClr val="18274B"/>
                </a:solidFill>
              </a:rPr>
              <a:t>What h-index doesn’t indicate:</a:t>
            </a:r>
          </a:p>
          <a:p>
            <a:pPr marL="342900" indent="-342900">
              <a:buFont typeface="Arial" panose="020B0604020202020204" pitchFamily="34" charset="0"/>
              <a:buChar char="•"/>
            </a:pPr>
            <a:r>
              <a:rPr lang="en-US" sz="1800" b="0" dirty="0">
                <a:solidFill>
                  <a:srgbClr val="18274B"/>
                </a:solidFill>
              </a:rPr>
              <a:t>Stage of your career</a:t>
            </a:r>
          </a:p>
          <a:p>
            <a:pPr marL="342900" indent="-342900">
              <a:buFont typeface="Arial" panose="020B0604020202020204" pitchFamily="34" charset="0"/>
              <a:buChar char="•"/>
            </a:pPr>
            <a:r>
              <a:rPr lang="en-US" sz="1800" b="0" dirty="0">
                <a:solidFill>
                  <a:srgbClr val="18274B"/>
                </a:solidFill>
              </a:rPr>
              <a:t>Whether you were first or tenth author on a high impact publication</a:t>
            </a:r>
          </a:p>
          <a:p>
            <a:pPr marL="342900" indent="-342900">
              <a:buFont typeface="Arial" panose="020B0604020202020204" pitchFamily="34" charset="0"/>
              <a:buChar char="•"/>
            </a:pPr>
            <a:r>
              <a:rPr lang="en-US" sz="1800" b="0" dirty="0">
                <a:solidFill>
                  <a:srgbClr val="18274B"/>
                </a:solidFill>
              </a:rPr>
              <a:t>Whether citations are due to positive or negative references</a:t>
            </a:r>
          </a:p>
          <a:p>
            <a:pPr marL="342900" indent="-342900">
              <a:buFont typeface="Arial" panose="020B0604020202020204" pitchFamily="34" charset="0"/>
              <a:buChar char="•"/>
            </a:pPr>
            <a:r>
              <a:rPr lang="en-US" sz="1800" b="0" dirty="0">
                <a:solidFill>
                  <a:srgbClr val="18274B"/>
                </a:solidFill>
              </a:rPr>
              <a:t>Impact factors of the journals you’ve published in</a:t>
            </a:r>
          </a:p>
          <a:p>
            <a:pPr marL="342900" indent="-342900">
              <a:buFont typeface="Arial" panose="020B0604020202020204" pitchFamily="34" charset="0"/>
              <a:buChar char="•"/>
            </a:pPr>
            <a:r>
              <a:rPr lang="en-US" sz="1800" b="0" dirty="0">
                <a:solidFill>
                  <a:srgbClr val="18274B"/>
                </a:solidFill>
              </a:rPr>
              <a:t>How active you are in the scientific community</a:t>
            </a:r>
          </a:p>
        </p:txBody>
      </p:sp>
      <p:sp>
        <p:nvSpPr>
          <p:cNvPr id="10" name="TextBox 9">
            <a:extLst>
              <a:ext uri="{FF2B5EF4-FFF2-40B4-BE49-F238E27FC236}">
                <a16:creationId xmlns:a16="http://schemas.microsoft.com/office/drawing/2014/main" id="{663B5C99-E54F-43E6-BEDE-F5E673B6C114}"/>
              </a:ext>
            </a:extLst>
          </p:cNvPr>
          <p:cNvSpPr txBox="1"/>
          <p:nvPr/>
        </p:nvSpPr>
        <p:spPr>
          <a:xfrm>
            <a:off x="0" y="6244660"/>
            <a:ext cx="4841310" cy="307777"/>
          </a:xfrm>
          <a:prstGeom prst="rect">
            <a:avLst/>
          </a:prstGeom>
          <a:noFill/>
        </p:spPr>
        <p:txBody>
          <a:bodyPr wrap="square">
            <a:spAutoFit/>
          </a:bodyPr>
          <a:lstStyle/>
          <a:p>
            <a:r>
              <a:rPr lang="en-US" b="0" dirty="0">
                <a:solidFill>
                  <a:schemeClr val="bg1">
                    <a:lumMod val="65000"/>
                  </a:schemeClr>
                </a:solidFill>
              </a:rPr>
              <a:t>https://publons.com/blog/5-things-the-h-index-cant-tell-you/</a:t>
            </a:r>
          </a:p>
        </p:txBody>
      </p:sp>
    </p:spTree>
    <p:extLst>
      <p:ext uri="{BB962C8B-B14F-4D97-AF65-F5344CB8AC3E}">
        <p14:creationId xmlns:p14="http://schemas.microsoft.com/office/powerpoint/2010/main" val="3525717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Types of Research Metrics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32</a:t>
            </a:fld>
            <a:endParaRPr lang="en-US" dirty="0"/>
          </a:p>
        </p:txBody>
      </p:sp>
      <p:sp>
        <p:nvSpPr>
          <p:cNvPr id="13" name="Rectangle 12">
            <a:extLst>
              <a:ext uri="{FF2B5EF4-FFF2-40B4-BE49-F238E27FC236}">
                <a16:creationId xmlns:a16="http://schemas.microsoft.com/office/drawing/2014/main" id="{F34945BC-95C4-4E66-AB72-1E0B95340824}"/>
              </a:ext>
            </a:extLst>
          </p:cNvPr>
          <p:cNvSpPr/>
          <p:nvPr/>
        </p:nvSpPr>
        <p:spPr>
          <a:xfrm>
            <a:off x="536744" y="1490008"/>
            <a:ext cx="8135308" cy="3847207"/>
          </a:xfrm>
          <a:prstGeom prst="rect">
            <a:avLst/>
          </a:prstGeom>
        </p:spPr>
        <p:txBody>
          <a:bodyPr wrap="square">
            <a:spAutoFit/>
          </a:bodyPr>
          <a:lstStyle/>
          <a:p>
            <a:r>
              <a:rPr lang="en-US" sz="2400" dirty="0">
                <a:solidFill>
                  <a:srgbClr val="18274B"/>
                </a:solidFill>
              </a:rPr>
              <a:t>H-index considerations:</a:t>
            </a:r>
          </a:p>
          <a:p>
            <a:endParaRPr lang="en-US" sz="2000" dirty="0">
              <a:solidFill>
                <a:srgbClr val="18274B"/>
              </a:solidFill>
            </a:endParaRPr>
          </a:p>
          <a:p>
            <a:pPr marL="342900" indent="-342900">
              <a:buFont typeface="Arial" panose="020B0604020202020204" pitchFamily="34" charset="0"/>
              <a:buChar char="•"/>
            </a:pPr>
            <a:r>
              <a:rPr lang="en-US" sz="2000" dirty="0">
                <a:solidFill>
                  <a:srgbClr val="DE9410"/>
                </a:solidFill>
              </a:rPr>
              <a:t>Varies</a:t>
            </a:r>
            <a:r>
              <a:rPr lang="en-US" sz="2000" b="0" dirty="0">
                <a:solidFill>
                  <a:srgbClr val="18274B"/>
                </a:solidFill>
              </a:rPr>
              <a:t> depending on research discipline</a:t>
            </a:r>
          </a:p>
          <a:p>
            <a:endParaRPr lang="en-US" sz="2000" b="0" dirty="0">
              <a:solidFill>
                <a:srgbClr val="18274B"/>
              </a:solidFill>
            </a:endParaRPr>
          </a:p>
          <a:p>
            <a:pPr marL="342900" indent="-342900">
              <a:buFont typeface="Arial" panose="020B0604020202020204" pitchFamily="34" charset="0"/>
              <a:buChar char="•"/>
            </a:pPr>
            <a:r>
              <a:rPr lang="en-US" sz="2000" b="0" dirty="0">
                <a:solidFill>
                  <a:srgbClr val="18274B"/>
                </a:solidFill>
              </a:rPr>
              <a:t>H-index values are </a:t>
            </a:r>
            <a:r>
              <a:rPr lang="en-US" sz="2000" dirty="0">
                <a:solidFill>
                  <a:srgbClr val="DE9410"/>
                </a:solidFill>
              </a:rPr>
              <a:t>higher for popular and high-interest subject areas</a:t>
            </a:r>
          </a:p>
          <a:p>
            <a:endParaRPr lang="en-US" sz="2000" b="0" dirty="0">
              <a:solidFill>
                <a:srgbClr val="18274B"/>
              </a:solidFill>
            </a:endParaRPr>
          </a:p>
          <a:p>
            <a:pPr marL="342900" indent="-342900">
              <a:buFont typeface="Arial" panose="020B0604020202020204" pitchFamily="34" charset="0"/>
              <a:buChar char="•"/>
            </a:pPr>
            <a:r>
              <a:rPr lang="en-US" sz="2000" dirty="0">
                <a:solidFill>
                  <a:srgbClr val="DE9410"/>
                </a:solidFill>
              </a:rPr>
              <a:t>Authors who publish in English </a:t>
            </a:r>
            <a:r>
              <a:rPr lang="en-US" sz="2000" b="0" dirty="0">
                <a:solidFill>
                  <a:srgbClr val="18274B"/>
                </a:solidFill>
              </a:rPr>
              <a:t>have better citation indices than authors publishing in other languages</a:t>
            </a:r>
          </a:p>
          <a:p>
            <a:endParaRPr lang="en-US" sz="2000" b="0" dirty="0">
              <a:solidFill>
                <a:srgbClr val="18274B"/>
              </a:solidFill>
            </a:endParaRPr>
          </a:p>
          <a:p>
            <a:pPr marL="342900" indent="-342900">
              <a:buFont typeface="Arial" panose="020B0604020202020204" pitchFamily="34" charset="0"/>
              <a:buChar char="•"/>
            </a:pPr>
            <a:r>
              <a:rPr lang="en-US" sz="2000" b="0" dirty="0">
                <a:solidFill>
                  <a:srgbClr val="18274B"/>
                </a:solidFill>
              </a:rPr>
              <a:t>Authors who frequently </a:t>
            </a:r>
            <a:r>
              <a:rPr lang="en-US" sz="2000" dirty="0">
                <a:solidFill>
                  <a:srgbClr val="DE9410"/>
                </a:solidFill>
              </a:rPr>
              <a:t>collaborate and publish together </a:t>
            </a:r>
            <a:r>
              <a:rPr lang="en-US" sz="2000" b="0" dirty="0">
                <a:solidFill>
                  <a:srgbClr val="18274B"/>
                </a:solidFill>
              </a:rPr>
              <a:t>tend to have higher h-indices</a:t>
            </a:r>
          </a:p>
        </p:txBody>
      </p:sp>
    </p:spTree>
    <p:extLst>
      <p:ext uri="{BB962C8B-B14F-4D97-AF65-F5344CB8AC3E}">
        <p14:creationId xmlns:p14="http://schemas.microsoft.com/office/powerpoint/2010/main" val="1576154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DF41F1-A9A2-40B1-BE6B-1516F3917F71}"/>
              </a:ext>
            </a:extLst>
          </p:cNvPr>
          <p:cNvSpPr>
            <a:spLocks noGrp="1"/>
          </p:cNvSpPr>
          <p:nvPr>
            <p:ph type="sldNum" sz="quarter" idx="10"/>
          </p:nvPr>
        </p:nvSpPr>
        <p:spPr/>
        <p:txBody>
          <a:bodyPr/>
          <a:lstStyle/>
          <a:p>
            <a:pPr>
              <a:defRPr/>
            </a:pPr>
            <a:fld id="{E2EAEA36-2217-4E7F-A869-113A7DE393FD}" type="slidenum">
              <a:rPr lang="en-US" smtClean="0"/>
              <a:pPr>
                <a:defRPr/>
              </a:pPr>
              <a:t>33</a:t>
            </a:fld>
            <a:endParaRPr lang="en-US" dirty="0"/>
          </a:p>
        </p:txBody>
      </p:sp>
      <p:pic>
        <p:nvPicPr>
          <p:cNvPr id="2050" name="Picture 2" descr="Online Content Writing Jobs for Freelance Writers | PayPerContent">
            <a:extLst>
              <a:ext uri="{FF2B5EF4-FFF2-40B4-BE49-F238E27FC236}">
                <a16:creationId xmlns:a16="http://schemas.microsoft.com/office/drawing/2014/main" id="{65356D73-5ADF-4C35-ACA9-36E4D3767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992" y="1173226"/>
            <a:ext cx="7790688" cy="53831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3">
            <a:extLst>
              <a:ext uri="{FF2B5EF4-FFF2-40B4-BE49-F238E27FC236}">
                <a16:creationId xmlns:a16="http://schemas.microsoft.com/office/drawing/2014/main" id="{8D9488FA-CE62-4A5A-A66E-6D5FCE6330C0}"/>
              </a:ext>
            </a:extLst>
          </p:cNvPr>
          <p:cNvSpPr txBox="1">
            <a:spLocks/>
          </p:cNvSpPr>
          <p:nvPr/>
        </p:nvSpPr>
        <p:spPr bwMode="auto">
          <a:xfrm>
            <a:off x="939825" y="2321812"/>
            <a:ext cx="397138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800" kern="0" dirty="0"/>
              <a:t>Making Metrics Work for You</a:t>
            </a:r>
          </a:p>
        </p:txBody>
      </p:sp>
    </p:spTree>
    <p:extLst>
      <p:ext uri="{BB962C8B-B14F-4D97-AF65-F5344CB8AC3E}">
        <p14:creationId xmlns:p14="http://schemas.microsoft.com/office/powerpoint/2010/main" val="2001746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Trends in Industry</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34</a:t>
            </a:fld>
            <a:endParaRPr lang="en-US" dirty="0"/>
          </a:p>
        </p:txBody>
      </p:sp>
      <p:sp>
        <p:nvSpPr>
          <p:cNvPr id="5" name="Rectangle 4">
            <a:extLst>
              <a:ext uri="{FF2B5EF4-FFF2-40B4-BE49-F238E27FC236}">
                <a16:creationId xmlns:a16="http://schemas.microsoft.com/office/drawing/2014/main" id="{C42A228E-826C-4333-B4E0-2609CB134D87}"/>
              </a:ext>
            </a:extLst>
          </p:cNvPr>
          <p:cNvSpPr/>
          <p:nvPr/>
        </p:nvSpPr>
        <p:spPr>
          <a:xfrm>
            <a:off x="902463" y="2817030"/>
            <a:ext cx="7720074" cy="3477875"/>
          </a:xfrm>
          <a:prstGeom prst="rect">
            <a:avLst/>
          </a:prstGeom>
        </p:spPr>
        <p:txBody>
          <a:bodyPr wrap="square">
            <a:spAutoFit/>
          </a:bodyPr>
          <a:lstStyle/>
          <a:p>
            <a:pPr marL="342900" indent="-342900">
              <a:buFont typeface="Arial" panose="020B0604020202020204" pitchFamily="34" charset="0"/>
              <a:buChar char="•"/>
            </a:pPr>
            <a:r>
              <a:rPr lang="en-US" sz="2000" b="0" dirty="0">
                <a:solidFill>
                  <a:srgbClr val="18274B"/>
                </a:solidFill>
              </a:rPr>
              <a:t>Funders starting to discourage use of IFs in decisions and instead seek most relevant papers</a:t>
            </a:r>
          </a:p>
          <a:p>
            <a:pPr marL="342900" indent="-342900">
              <a:buFont typeface="Arial" panose="020B0604020202020204" pitchFamily="34" charset="0"/>
              <a:buChar char="•"/>
            </a:pPr>
            <a:endParaRPr lang="en-US" sz="2000" b="0" dirty="0">
              <a:solidFill>
                <a:srgbClr val="18274B"/>
              </a:solidFill>
            </a:endParaRPr>
          </a:p>
          <a:p>
            <a:pPr marL="342900" indent="-342900">
              <a:buFont typeface="Arial" panose="020B0604020202020204" pitchFamily="34" charset="0"/>
              <a:buChar char="•"/>
            </a:pPr>
            <a:r>
              <a:rPr lang="en-US" sz="2000" b="0" dirty="0">
                <a:solidFill>
                  <a:srgbClr val="18274B"/>
                </a:solidFill>
              </a:rPr>
              <a:t>Policy reforms and recommendations</a:t>
            </a:r>
          </a:p>
          <a:p>
            <a:pPr marL="342900" indent="-342900">
              <a:buFont typeface="Arial" panose="020B0604020202020204" pitchFamily="34" charset="0"/>
              <a:buChar char="•"/>
            </a:pPr>
            <a:endParaRPr lang="en-US" sz="2000" b="0" dirty="0">
              <a:solidFill>
                <a:srgbClr val="18274B"/>
              </a:solidFill>
            </a:endParaRPr>
          </a:p>
          <a:p>
            <a:pPr marL="342900" indent="-342900">
              <a:buFont typeface="Arial" panose="020B0604020202020204" pitchFamily="34" charset="0"/>
              <a:buChar char="•"/>
            </a:pPr>
            <a:r>
              <a:rPr lang="en-US" sz="2000" b="0" dirty="0">
                <a:solidFill>
                  <a:srgbClr val="18274B"/>
                </a:solidFill>
              </a:rPr>
              <a:t>Journals are removing JIF from their websites</a:t>
            </a:r>
          </a:p>
          <a:p>
            <a:pPr marL="342900" indent="-342900">
              <a:buFont typeface="Arial" panose="020B0604020202020204" pitchFamily="34" charset="0"/>
              <a:buChar char="•"/>
            </a:pPr>
            <a:endParaRPr lang="en-US" sz="2000" b="0" dirty="0">
              <a:solidFill>
                <a:srgbClr val="18274B"/>
              </a:solidFill>
            </a:endParaRPr>
          </a:p>
          <a:p>
            <a:pPr marL="342900" indent="-342900">
              <a:buFont typeface="Arial" panose="020B0604020202020204" pitchFamily="34" charset="0"/>
              <a:buChar char="•"/>
            </a:pPr>
            <a:r>
              <a:rPr lang="en-US" sz="2000" b="0" dirty="0">
                <a:solidFill>
                  <a:srgbClr val="18274B"/>
                </a:solidFill>
              </a:rPr>
              <a:t>Emergence and support of </a:t>
            </a:r>
            <a:r>
              <a:rPr lang="en-US" sz="2000" b="0" dirty="0" err="1">
                <a:solidFill>
                  <a:srgbClr val="18274B"/>
                </a:solidFill>
              </a:rPr>
              <a:t>Altmetrics</a:t>
            </a:r>
            <a:r>
              <a:rPr lang="en-US" sz="2000" b="0" dirty="0">
                <a:solidFill>
                  <a:srgbClr val="18274B"/>
                </a:solidFill>
              </a:rPr>
              <a:t> in scientific assessment</a:t>
            </a:r>
          </a:p>
          <a:p>
            <a:pPr marL="342900" indent="-342900">
              <a:buFont typeface="Arial" panose="020B0604020202020204" pitchFamily="34" charset="0"/>
              <a:buChar char="•"/>
            </a:pPr>
            <a:endParaRPr lang="en-US" sz="2000" b="0" dirty="0">
              <a:solidFill>
                <a:srgbClr val="18274B"/>
              </a:solidFill>
            </a:endParaRPr>
          </a:p>
          <a:p>
            <a:pPr marL="342900" indent="-342900">
              <a:buFont typeface="Arial" panose="020B0604020202020204" pitchFamily="34" charset="0"/>
              <a:buChar char="•"/>
            </a:pPr>
            <a:r>
              <a:rPr lang="en-US" sz="2000" b="0" dirty="0">
                <a:solidFill>
                  <a:srgbClr val="18274B"/>
                </a:solidFill>
              </a:rPr>
              <a:t>Changing the existing culture will be difficult because the industry has been heavily metrics-based for decades</a:t>
            </a:r>
          </a:p>
        </p:txBody>
      </p:sp>
      <p:sp>
        <p:nvSpPr>
          <p:cNvPr id="6" name="Title 13">
            <a:extLst>
              <a:ext uri="{FF2B5EF4-FFF2-40B4-BE49-F238E27FC236}">
                <a16:creationId xmlns:a16="http://schemas.microsoft.com/office/drawing/2014/main" id="{ACA38B95-E7A3-496A-A9B6-03EB75BB6718}"/>
              </a:ext>
            </a:extLst>
          </p:cNvPr>
          <p:cNvSpPr txBox="1">
            <a:spLocks/>
          </p:cNvSpPr>
          <p:nvPr/>
        </p:nvSpPr>
        <p:spPr bwMode="auto">
          <a:xfrm>
            <a:off x="0" y="1410423"/>
            <a:ext cx="9144000" cy="1145138"/>
          </a:xfrm>
          <a:prstGeom prst="rect">
            <a:avLst/>
          </a:prstGeom>
          <a:solidFill>
            <a:srgbClr val="F2B548"/>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r>
              <a:rPr lang="en-US" sz="2400" b="0" dirty="0">
                <a:solidFill>
                  <a:srgbClr val="18274B"/>
                </a:solidFill>
              </a:rPr>
              <a:t>	Publishers and funders </a:t>
            </a:r>
            <a:r>
              <a:rPr lang="en-US" sz="2400" dirty="0">
                <a:solidFill>
                  <a:srgbClr val="18274B"/>
                </a:solidFill>
              </a:rPr>
              <a:t>recognize the widespread 	misuse of metrics to measure the quality of research.</a:t>
            </a:r>
          </a:p>
        </p:txBody>
      </p:sp>
    </p:spTree>
    <p:extLst>
      <p:ext uri="{BB962C8B-B14F-4D97-AF65-F5344CB8AC3E}">
        <p14:creationId xmlns:p14="http://schemas.microsoft.com/office/powerpoint/2010/main" val="274367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Making Metrics Work for You</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35</a:t>
            </a:fld>
            <a:endParaRPr lang="en-US" dirty="0"/>
          </a:p>
        </p:txBody>
      </p:sp>
      <p:sp>
        <p:nvSpPr>
          <p:cNvPr id="13" name="Rectangle 12">
            <a:extLst>
              <a:ext uri="{FF2B5EF4-FFF2-40B4-BE49-F238E27FC236}">
                <a16:creationId xmlns:a16="http://schemas.microsoft.com/office/drawing/2014/main" id="{F34945BC-95C4-4E66-AB72-1E0B95340824}"/>
              </a:ext>
            </a:extLst>
          </p:cNvPr>
          <p:cNvSpPr/>
          <p:nvPr/>
        </p:nvSpPr>
        <p:spPr>
          <a:xfrm>
            <a:off x="951978" y="1490008"/>
            <a:ext cx="7720074" cy="1015663"/>
          </a:xfrm>
          <a:prstGeom prst="rect">
            <a:avLst/>
          </a:prstGeom>
        </p:spPr>
        <p:txBody>
          <a:bodyPr wrap="square">
            <a:spAutoFit/>
          </a:bodyPr>
          <a:lstStyle/>
          <a:p>
            <a:r>
              <a:rPr lang="en-US" sz="2000" b="0" dirty="0">
                <a:solidFill>
                  <a:srgbClr val="18274B"/>
                </a:solidFill>
              </a:rPr>
              <a:t>Every database, metric or tool uses different evaluation criteria, parameters, and weightage, in addition to different data sources, context of use, and calculation methods.</a:t>
            </a:r>
          </a:p>
        </p:txBody>
      </p:sp>
      <p:sp>
        <p:nvSpPr>
          <p:cNvPr id="7" name="Title 13">
            <a:extLst>
              <a:ext uri="{FF2B5EF4-FFF2-40B4-BE49-F238E27FC236}">
                <a16:creationId xmlns:a16="http://schemas.microsoft.com/office/drawing/2014/main" id="{0680AA9D-4B72-47BB-B223-05CB12D56D04}"/>
              </a:ext>
            </a:extLst>
          </p:cNvPr>
          <p:cNvSpPr txBox="1">
            <a:spLocks/>
          </p:cNvSpPr>
          <p:nvPr/>
        </p:nvSpPr>
        <p:spPr bwMode="auto">
          <a:xfrm>
            <a:off x="0" y="3983277"/>
            <a:ext cx="9143999" cy="2334038"/>
          </a:xfrm>
          <a:prstGeom prst="rect">
            <a:avLst/>
          </a:prstGeom>
          <a:solidFill>
            <a:srgbClr val="F2B548"/>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r>
              <a:rPr lang="en-US" b="0" dirty="0">
                <a:solidFill>
                  <a:srgbClr val="18274B"/>
                </a:solidFill>
              </a:rPr>
              <a:t>	Use both </a:t>
            </a:r>
            <a:r>
              <a:rPr lang="en-US" dirty="0">
                <a:solidFill>
                  <a:srgbClr val="18274B"/>
                </a:solidFill>
              </a:rPr>
              <a:t>qualitative</a:t>
            </a:r>
            <a:r>
              <a:rPr lang="en-US" i="1" dirty="0">
                <a:solidFill>
                  <a:srgbClr val="18274B"/>
                </a:solidFill>
              </a:rPr>
              <a:t> </a:t>
            </a:r>
            <a:r>
              <a:rPr lang="en-US" b="0" dirty="0">
                <a:solidFill>
                  <a:srgbClr val="18274B"/>
                </a:solidFill>
              </a:rPr>
              <a:t>(opinion) and </a:t>
            </a:r>
            <a:r>
              <a:rPr lang="en-US" dirty="0">
                <a:solidFill>
                  <a:srgbClr val="18274B"/>
                </a:solidFill>
              </a:rPr>
              <a:t>quantitative</a:t>
            </a:r>
            <a:r>
              <a:rPr lang="en-US" b="0" dirty="0">
                <a:solidFill>
                  <a:srgbClr val="18274B"/>
                </a:solidFill>
              </a:rPr>
              <a:t> (metric-based) </a:t>
            </a:r>
          </a:p>
          <a:p>
            <a:r>
              <a:rPr lang="en-US" b="0" dirty="0"/>
              <a:t>	</a:t>
            </a:r>
            <a:r>
              <a:rPr lang="en-US" b="0" dirty="0">
                <a:solidFill>
                  <a:srgbClr val="18274B"/>
                </a:solidFill>
              </a:rPr>
              <a:t>input for making decisions.</a:t>
            </a:r>
          </a:p>
          <a:p>
            <a:endParaRPr lang="en-US" b="0" dirty="0">
              <a:solidFill>
                <a:srgbClr val="18274B"/>
              </a:solidFill>
            </a:endParaRPr>
          </a:p>
          <a:p>
            <a:r>
              <a:rPr lang="en-US" b="0" dirty="0">
                <a:solidFill>
                  <a:srgbClr val="18274B"/>
                </a:solidFill>
              </a:rPr>
              <a:t>	Use </a:t>
            </a:r>
            <a:r>
              <a:rPr lang="en-US" dirty="0">
                <a:solidFill>
                  <a:srgbClr val="18274B"/>
                </a:solidFill>
              </a:rPr>
              <a:t>multiple, complementary metrics </a:t>
            </a:r>
            <a:r>
              <a:rPr lang="en-US" b="0" dirty="0">
                <a:solidFill>
                  <a:srgbClr val="18274B"/>
                </a:solidFill>
              </a:rPr>
              <a:t>to assess research impact </a:t>
            </a:r>
          </a:p>
          <a:p>
            <a:r>
              <a:rPr lang="en-US" b="0" dirty="0"/>
              <a:t>	</a:t>
            </a:r>
            <a:r>
              <a:rPr lang="en-US" b="0" dirty="0">
                <a:solidFill>
                  <a:srgbClr val="18274B"/>
                </a:solidFill>
              </a:rPr>
              <a:t>and productivity.</a:t>
            </a:r>
          </a:p>
          <a:p>
            <a:endParaRPr lang="en-US" b="0" dirty="0"/>
          </a:p>
          <a:p>
            <a:r>
              <a:rPr lang="en-US" b="0" dirty="0"/>
              <a:t>	</a:t>
            </a:r>
            <a:r>
              <a:rPr lang="en-US" dirty="0"/>
              <a:t>M</a:t>
            </a:r>
            <a:r>
              <a:rPr lang="en-US" sz="2000" dirty="0">
                <a:solidFill>
                  <a:srgbClr val="18274B"/>
                </a:solidFill>
              </a:rPr>
              <a:t>etrics are only a proxy of research quality.</a:t>
            </a:r>
            <a:endParaRPr lang="en-US" b="0" dirty="0">
              <a:solidFill>
                <a:srgbClr val="18274B"/>
              </a:solidFill>
            </a:endParaRPr>
          </a:p>
        </p:txBody>
      </p:sp>
      <p:sp>
        <p:nvSpPr>
          <p:cNvPr id="8" name="Rectangle 7">
            <a:extLst>
              <a:ext uri="{FF2B5EF4-FFF2-40B4-BE49-F238E27FC236}">
                <a16:creationId xmlns:a16="http://schemas.microsoft.com/office/drawing/2014/main" id="{062A5AD9-02E1-4899-A27E-DFB8E2CC636F}"/>
              </a:ext>
            </a:extLst>
          </p:cNvPr>
          <p:cNvSpPr/>
          <p:nvPr/>
        </p:nvSpPr>
        <p:spPr>
          <a:xfrm>
            <a:off x="951978" y="2800996"/>
            <a:ext cx="7720074" cy="1015663"/>
          </a:xfrm>
          <a:prstGeom prst="rect">
            <a:avLst/>
          </a:prstGeom>
        </p:spPr>
        <p:txBody>
          <a:bodyPr wrap="square">
            <a:spAutoFit/>
          </a:bodyPr>
          <a:lstStyle/>
          <a:p>
            <a:r>
              <a:rPr lang="en-US" sz="2000" dirty="0">
                <a:solidFill>
                  <a:srgbClr val="18274B"/>
                </a:solidFill>
              </a:rPr>
              <a:t>Consider what each metric means, and how it should be interpreted in the context of the question you are trying to answer.</a:t>
            </a:r>
          </a:p>
        </p:txBody>
      </p:sp>
    </p:spTree>
    <p:extLst>
      <p:ext uri="{BB962C8B-B14F-4D97-AF65-F5344CB8AC3E}">
        <p14:creationId xmlns:p14="http://schemas.microsoft.com/office/powerpoint/2010/main" val="2740161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7C293A-57DD-402F-B0D2-72010D5A25E4}"/>
              </a:ext>
            </a:extLst>
          </p:cNvPr>
          <p:cNvSpPr/>
          <p:nvPr/>
        </p:nvSpPr>
        <p:spPr bwMode="auto">
          <a:xfrm>
            <a:off x="-58994" y="-88490"/>
            <a:ext cx="9298859" cy="6998109"/>
          </a:xfrm>
          <a:prstGeom prst="rect">
            <a:avLst/>
          </a:prstGeom>
          <a:gradFill flip="none" rotWithShape="1">
            <a:gsLst>
              <a:gs pos="0">
                <a:srgbClr val="F2B548">
                  <a:tint val="66000"/>
                  <a:satMod val="160000"/>
                </a:srgbClr>
              </a:gs>
              <a:gs pos="50000">
                <a:srgbClr val="F2B548">
                  <a:tint val="44500"/>
                  <a:satMod val="160000"/>
                </a:srgbClr>
              </a:gs>
              <a:gs pos="100000">
                <a:srgbClr val="F2B548">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36</a:t>
            </a:fld>
            <a:endParaRPr lang="en-US" dirty="0"/>
          </a:p>
        </p:txBody>
      </p:sp>
      <p:sp>
        <p:nvSpPr>
          <p:cNvPr id="6" name="Title 1">
            <a:extLst>
              <a:ext uri="{FF2B5EF4-FFF2-40B4-BE49-F238E27FC236}">
                <a16:creationId xmlns:a16="http://schemas.microsoft.com/office/drawing/2014/main" id="{B29CB718-D553-47F2-AE6F-C78260F76EB7}"/>
              </a:ext>
            </a:extLst>
          </p:cNvPr>
          <p:cNvSpPr txBox="1">
            <a:spLocks/>
          </p:cNvSpPr>
          <p:nvPr/>
        </p:nvSpPr>
        <p:spPr bwMode="auto">
          <a:xfrm>
            <a:off x="2335986" y="4820410"/>
            <a:ext cx="4472025" cy="425030"/>
          </a:xfrm>
          <a:prstGeom prst="rect">
            <a:avLst/>
          </a:prstGeom>
          <a:no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b="0" i="1" kern="0" dirty="0">
                <a:solidFill>
                  <a:srgbClr val="002E50"/>
                </a:solidFill>
              </a:rPr>
              <a:t>Join us for our next webinar in </a:t>
            </a:r>
          </a:p>
          <a:p>
            <a:pPr algn="ctr"/>
            <a:r>
              <a:rPr lang="en-US" sz="2400" i="1" kern="0" dirty="0">
                <a:solidFill>
                  <a:srgbClr val="002E50"/>
                </a:solidFill>
              </a:rPr>
              <a:t>March 2021</a:t>
            </a:r>
          </a:p>
        </p:txBody>
      </p:sp>
      <p:pic>
        <p:nvPicPr>
          <p:cNvPr id="13" name="Picture 12" descr="A picture containing text, clipart&#10;&#10;Description automatically generated">
            <a:extLst>
              <a:ext uri="{FF2B5EF4-FFF2-40B4-BE49-F238E27FC236}">
                <a16:creationId xmlns:a16="http://schemas.microsoft.com/office/drawing/2014/main" id="{0EC24954-378A-41A8-98F0-585D0C4A1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538" y="1993011"/>
            <a:ext cx="6422923" cy="2361176"/>
          </a:xfrm>
          <a:prstGeom prst="rect">
            <a:avLst/>
          </a:prstGeom>
        </p:spPr>
      </p:pic>
    </p:spTree>
    <p:extLst>
      <p:ext uri="{BB962C8B-B14F-4D97-AF65-F5344CB8AC3E}">
        <p14:creationId xmlns:p14="http://schemas.microsoft.com/office/powerpoint/2010/main" val="285016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now covered mountain&#10;&#10;Description automatically generated">
            <a:extLst>
              <a:ext uri="{FF2B5EF4-FFF2-40B4-BE49-F238E27FC236}">
                <a16:creationId xmlns:a16="http://schemas.microsoft.com/office/drawing/2014/main" id="{D7C7B002-D61F-4B87-A129-6A76E763EF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08" y="3469410"/>
            <a:ext cx="4763605" cy="3122941"/>
          </a:xfrm>
          <a:prstGeom prst="rect">
            <a:avLst/>
          </a:prstGeom>
        </p:spPr>
      </p:pic>
      <p:pic>
        <p:nvPicPr>
          <p:cNvPr id="9" name="Picture 8" descr="A person standing on a rock in the snow&#10;&#10;Description automatically generated">
            <a:extLst>
              <a:ext uri="{FF2B5EF4-FFF2-40B4-BE49-F238E27FC236}">
                <a16:creationId xmlns:a16="http://schemas.microsoft.com/office/drawing/2014/main" id="{690A0F58-FE53-435E-BE48-FCC6950C0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0944" y="3469410"/>
            <a:ext cx="4678190" cy="3122941"/>
          </a:xfrm>
          <a:prstGeom prst="rect">
            <a:avLst/>
          </a:prstGeom>
        </p:spPr>
      </p:pic>
      <p:sp>
        <p:nvSpPr>
          <p:cNvPr id="4" name="Slide Number Placeholder 3"/>
          <p:cNvSpPr>
            <a:spLocks noGrp="1"/>
          </p:cNvSpPr>
          <p:nvPr>
            <p:ph type="sldNum" sz="quarter" idx="10"/>
          </p:nvPr>
        </p:nvSpPr>
        <p:spPr/>
        <p:txBody>
          <a:bodyPr/>
          <a:lstStyle/>
          <a:p>
            <a:pPr>
              <a:defRPr/>
            </a:pPr>
            <a:fld id="{96C86ACA-8A03-4F7F-B45D-3E21CDD76D89}" type="slidenum">
              <a:rPr lang="en-US" smtClean="0"/>
              <a:pPr>
                <a:defRPr/>
              </a:pPr>
              <a:t>4</a:t>
            </a:fld>
            <a:endParaRPr lang="en-US" dirty="0"/>
          </a:p>
        </p:txBody>
      </p:sp>
      <p:sp>
        <p:nvSpPr>
          <p:cNvPr id="5" name="Slide Number Placeholder 3"/>
          <p:cNvSpPr txBox="1">
            <a:spLocks/>
          </p:cNvSpPr>
          <p:nvPr/>
        </p:nvSpPr>
        <p:spPr bwMode="auto">
          <a:xfrm>
            <a:off x="4381500" y="6556375"/>
            <a:ext cx="3810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2BB471-50D8-4AF2-92CB-1343829776AE}" type="slidenum">
              <a:rPr kumimoji="0" lang="en-US" sz="7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700" b="0" i="0" u="none" strike="noStrike" kern="1200" cap="none" spc="0" normalizeH="0" baseline="0" noProof="0">
              <a:ln>
                <a:noFill/>
              </a:ln>
              <a:solidFill>
                <a:schemeClr val="tx1"/>
              </a:solidFill>
              <a:effectLst/>
              <a:uLnTx/>
              <a:uFillTx/>
              <a:latin typeface="Arial" charset="0"/>
              <a:ea typeface="+mn-ea"/>
              <a:cs typeface="+mn-cs"/>
            </a:endParaRPr>
          </a:p>
        </p:txBody>
      </p:sp>
      <p:sp>
        <p:nvSpPr>
          <p:cNvPr id="6" name="Title 13">
            <a:extLst>
              <a:ext uri="{FF2B5EF4-FFF2-40B4-BE49-F238E27FC236}">
                <a16:creationId xmlns:a16="http://schemas.microsoft.com/office/drawing/2014/main" id="{03FF2C2E-D90D-4301-893D-8C929ED85A35}"/>
              </a:ext>
            </a:extLst>
          </p:cNvPr>
          <p:cNvSpPr txBox="1">
            <a:spLocks/>
          </p:cNvSpPr>
          <p:nvPr/>
        </p:nvSpPr>
        <p:spPr bwMode="auto">
          <a:xfrm>
            <a:off x="1898817" y="1226765"/>
            <a:ext cx="534636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dirty="0">
                <a:effectLst>
                  <a:outerShdw blurRad="38100" dist="38100" dir="2700000" algn="tl">
                    <a:srgbClr val="000000">
                      <a:alpha val="43137"/>
                    </a:srgbClr>
                  </a:outerShdw>
                </a:effectLst>
              </a:rPr>
              <a:t>Dr. </a:t>
            </a:r>
            <a:r>
              <a:rPr lang="en-US" sz="2400" dirty="0" err="1">
                <a:effectLst>
                  <a:outerShdw blurRad="38100" dist="38100" dir="2700000" algn="tl">
                    <a:srgbClr val="000000">
                      <a:alpha val="43137"/>
                    </a:srgbClr>
                  </a:outerShdw>
                </a:effectLst>
              </a:rPr>
              <a:t>Avriel</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Licciardi</a:t>
            </a:r>
            <a:endParaRPr lang="en-US" sz="2400" dirty="0">
              <a:effectLst>
                <a:outerShdw blurRad="38100" dist="38100" dir="2700000" algn="tl">
                  <a:srgbClr val="000000">
                    <a:alpha val="43137"/>
                  </a:srgbClr>
                </a:outerShdw>
              </a:effectLst>
            </a:endParaRPr>
          </a:p>
          <a:p>
            <a:pPr algn="ctr"/>
            <a:r>
              <a:rPr lang="en-US" b="0" i="1" kern="0" dirty="0">
                <a:effectLst>
                  <a:outerShdw blurRad="38100" dist="38100" dir="2700000" algn="tl">
                    <a:srgbClr val="000000">
                      <a:alpha val="43137"/>
                    </a:srgbClr>
                  </a:outerShdw>
                </a:effectLst>
              </a:rPr>
              <a:t>Research Communications Strategist</a:t>
            </a:r>
          </a:p>
          <a:p>
            <a:pPr algn="ctr"/>
            <a:r>
              <a:rPr lang="en-US" b="0" i="1" kern="0" dirty="0">
                <a:effectLst>
                  <a:outerShdw blurRad="38100" dist="38100" dir="2700000" algn="tl">
                    <a:srgbClr val="000000">
                      <a:alpha val="43137"/>
                    </a:srgbClr>
                  </a:outerShdw>
                </a:effectLst>
              </a:rPr>
              <a:t>LetPub</a:t>
            </a:r>
          </a:p>
        </p:txBody>
      </p:sp>
      <p:grpSp>
        <p:nvGrpSpPr>
          <p:cNvPr id="3" name="Group 2">
            <a:extLst>
              <a:ext uri="{FF2B5EF4-FFF2-40B4-BE49-F238E27FC236}">
                <a16:creationId xmlns:a16="http://schemas.microsoft.com/office/drawing/2014/main" id="{BA0F78E7-52DA-41CB-9DC3-C3171C64D8D9}"/>
              </a:ext>
            </a:extLst>
          </p:cNvPr>
          <p:cNvGrpSpPr/>
          <p:nvPr/>
        </p:nvGrpSpPr>
        <p:grpSpPr>
          <a:xfrm>
            <a:off x="5920480" y="1957688"/>
            <a:ext cx="2861955" cy="1278783"/>
            <a:chOff x="220272" y="1705314"/>
            <a:chExt cx="2861955" cy="1278783"/>
          </a:xfrm>
        </p:grpSpPr>
        <p:sp>
          <p:nvSpPr>
            <p:cNvPr id="7" name="Title 13">
              <a:extLst>
                <a:ext uri="{FF2B5EF4-FFF2-40B4-BE49-F238E27FC236}">
                  <a16:creationId xmlns:a16="http://schemas.microsoft.com/office/drawing/2014/main" id="{837D4B59-8026-4070-A51F-9CD89AA01267}"/>
                </a:ext>
              </a:extLst>
            </p:cNvPr>
            <p:cNvSpPr txBox="1">
              <a:spLocks/>
            </p:cNvSpPr>
            <p:nvPr/>
          </p:nvSpPr>
          <p:spPr bwMode="auto">
            <a:xfrm>
              <a:off x="220272" y="1705314"/>
              <a:ext cx="286195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1800" dirty="0">
                  <a:solidFill>
                    <a:srgbClr val="E99C11"/>
                  </a:solidFill>
                </a:rPr>
                <a:t>Ph.D. Geological Sciences </a:t>
              </a:r>
              <a:endParaRPr lang="en-US" sz="1800" b="0" dirty="0"/>
            </a:p>
          </p:txBody>
        </p:sp>
        <p:pic>
          <p:nvPicPr>
            <p:cNvPr id="6146" name="Picture 2" descr="Image result for university of buffalo logo">
              <a:extLst>
                <a:ext uri="{FF2B5EF4-FFF2-40B4-BE49-F238E27FC236}">
                  <a16:creationId xmlns:a16="http://schemas.microsoft.com/office/drawing/2014/main" id="{F0068745-CB9B-4CA8-8718-8C6E8CA9DD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117" y="2491891"/>
              <a:ext cx="2316265" cy="492206"/>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Image result for greenland">
            <a:extLst>
              <a:ext uri="{FF2B5EF4-FFF2-40B4-BE49-F238E27FC236}">
                <a16:creationId xmlns:a16="http://schemas.microsoft.com/office/drawing/2014/main" id="{90A3D9CF-4374-4A2C-BD0D-9CED89DEFE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7790" y="3109972"/>
            <a:ext cx="1500648" cy="150064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92FF5F23-FB9E-474C-B1D2-D37E88946593}"/>
              </a:ext>
            </a:extLst>
          </p:cNvPr>
          <p:cNvGrpSpPr/>
          <p:nvPr/>
        </p:nvGrpSpPr>
        <p:grpSpPr>
          <a:xfrm>
            <a:off x="633413" y="1957688"/>
            <a:ext cx="2702335" cy="1292390"/>
            <a:chOff x="6059091" y="1691707"/>
            <a:chExt cx="2702335" cy="1292390"/>
          </a:xfrm>
        </p:grpSpPr>
        <p:pic>
          <p:nvPicPr>
            <p:cNvPr id="6148" name="Picture 4" descr="Image result for university of new hampshire logo">
              <a:extLst>
                <a:ext uri="{FF2B5EF4-FFF2-40B4-BE49-F238E27FC236}">
                  <a16:creationId xmlns:a16="http://schemas.microsoft.com/office/drawing/2014/main" id="{669F49C4-A420-400D-9836-4CDB8C255D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9091" y="2191623"/>
              <a:ext cx="2702335" cy="7924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0FC8F7A-955D-4DA3-913E-2F8FCD6D7BCE}"/>
                </a:ext>
              </a:extLst>
            </p:cNvPr>
            <p:cNvSpPr/>
            <p:nvPr/>
          </p:nvSpPr>
          <p:spPr>
            <a:xfrm>
              <a:off x="6554896" y="1691707"/>
              <a:ext cx="1710726" cy="369332"/>
            </a:xfrm>
            <a:prstGeom prst="rect">
              <a:avLst/>
            </a:prstGeom>
          </p:spPr>
          <p:txBody>
            <a:bodyPr wrap="none">
              <a:spAutoFit/>
            </a:bodyPr>
            <a:lstStyle/>
            <a:p>
              <a:pPr algn="ctr"/>
              <a:r>
                <a:rPr lang="en-US" sz="1800" kern="0" dirty="0">
                  <a:solidFill>
                    <a:srgbClr val="E99C11"/>
                  </a:solidFill>
                </a:rPr>
                <a:t>M.S. Geology </a:t>
              </a:r>
            </a:p>
          </p:txBody>
        </p:sp>
      </p:grpSp>
      <p:sp>
        <p:nvSpPr>
          <p:cNvPr id="11" name="Title 10">
            <a:extLst>
              <a:ext uri="{FF2B5EF4-FFF2-40B4-BE49-F238E27FC236}">
                <a16:creationId xmlns:a16="http://schemas.microsoft.com/office/drawing/2014/main" id="{0A35E3DF-4FAC-4326-BD29-1F151DEC94EC}"/>
              </a:ext>
            </a:extLst>
          </p:cNvPr>
          <p:cNvSpPr>
            <a:spLocks noGrp="1"/>
          </p:cNvSpPr>
          <p:nvPr>
            <p:ph type="title"/>
          </p:nvPr>
        </p:nvSpPr>
        <p:spPr/>
        <p:txBody>
          <a:bodyPr/>
          <a:lstStyle/>
          <a:p>
            <a:r>
              <a:rPr lang="en-US" dirty="0"/>
              <a:t>About the speakers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33412" y="76200"/>
            <a:ext cx="8355729" cy="722313"/>
          </a:xfrm>
        </p:spPr>
        <p:txBody>
          <a:bodyPr/>
          <a:lstStyle/>
          <a:p>
            <a:r>
              <a:rPr lang="en-US" sz="1800" dirty="0"/>
              <a:t>Today’s Topic: Understanding Research Metrics</a:t>
            </a:r>
          </a:p>
        </p:txBody>
      </p:sp>
      <p:sp>
        <p:nvSpPr>
          <p:cNvPr id="4" name="Slide Number Placeholder 3"/>
          <p:cNvSpPr>
            <a:spLocks noGrp="1"/>
          </p:cNvSpPr>
          <p:nvPr>
            <p:ph type="sldNum" sz="quarter" idx="10"/>
          </p:nvPr>
        </p:nvSpPr>
        <p:spPr/>
        <p:txBody>
          <a:bodyPr/>
          <a:lstStyle/>
          <a:p>
            <a:pPr>
              <a:defRPr/>
            </a:pPr>
            <a:fld id="{96C86ACA-8A03-4F7F-B45D-3E21CDD76D89}" type="slidenum">
              <a:rPr lang="en-US" smtClean="0"/>
              <a:pPr>
                <a:defRPr/>
              </a:pPr>
              <a:t>5</a:t>
            </a:fld>
            <a:endParaRPr lang="en-US" dirty="0"/>
          </a:p>
        </p:txBody>
      </p:sp>
      <p:sp>
        <p:nvSpPr>
          <p:cNvPr id="5" name="Slide Number Placeholder 3"/>
          <p:cNvSpPr txBox="1">
            <a:spLocks/>
          </p:cNvSpPr>
          <p:nvPr/>
        </p:nvSpPr>
        <p:spPr bwMode="auto">
          <a:xfrm>
            <a:off x="4381500" y="6556375"/>
            <a:ext cx="3810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2BB471-50D8-4AF2-92CB-1343829776AE}" type="slidenum">
              <a:rPr kumimoji="0" lang="en-US" sz="7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700" b="0" i="0" u="none" strike="noStrike" kern="1200" cap="none" spc="0" normalizeH="0" baseline="0" noProof="0">
              <a:ln>
                <a:noFill/>
              </a:ln>
              <a:solidFill>
                <a:schemeClr val="tx1"/>
              </a:solidFill>
              <a:effectLst/>
              <a:uLnTx/>
              <a:uFillTx/>
              <a:latin typeface="Arial" charset="0"/>
              <a:ea typeface="+mn-ea"/>
              <a:cs typeface="+mn-cs"/>
            </a:endParaRPr>
          </a:p>
        </p:txBody>
      </p:sp>
      <p:sp>
        <p:nvSpPr>
          <p:cNvPr id="7" name="Title 13">
            <a:extLst>
              <a:ext uri="{FF2B5EF4-FFF2-40B4-BE49-F238E27FC236}">
                <a16:creationId xmlns:a16="http://schemas.microsoft.com/office/drawing/2014/main" id="{EAA20186-8623-4EEA-9605-1DF78C5E79F7}"/>
              </a:ext>
            </a:extLst>
          </p:cNvPr>
          <p:cNvSpPr txBox="1">
            <a:spLocks/>
          </p:cNvSpPr>
          <p:nvPr/>
        </p:nvSpPr>
        <p:spPr bwMode="auto">
          <a:xfrm>
            <a:off x="0" y="1426952"/>
            <a:ext cx="9144000" cy="553008"/>
          </a:xfrm>
          <a:prstGeom prst="rect">
            <a:avLst/>
          </a:prstGeom>
          <a:solidFill>
            <a:srgbClr val="E99C11"/>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kern="0" dirty="0"/>
              <a:t>Why are Citations Important?</a:t>
            </a:r>
          </a:p>
        </p:txBody>
      </p:sp>
      <p:sp>
        <p:nvSpPr>
          <p:cNvPr id="10" name="Title 13">
            <a:extLst>
              <a:ext uri="{FF2B5EF4-FFF2-40B4-BE49-F238E27FC236}">
                <a16:creationId xmlns:a16="http://schemas.microsoft.com/office/drawing/2014/main" id="{59512696-A53F-4D3F-AB29-7DF1CACBA7FA}"/>
              </a:ext>
            </a:extLst>
          </p:cNvPr>
          <p:cNvSpPr txBox="1">
            <a:spLocks/>
          </p:cNvSpPr>
          <p:nvPr/>
        </p:nvSpPr>
        <p:spPr bwMode="auto">
          <a:xfrm>
            <a:off x="0" y="2381004"/>
            <a:ext cx="9144000" cy="553009"/>
          </a:xfrm>
          <a:prstGeom prst="rect">
            <a:avLst/>
          </a:prstGeom>
          <a:solidFill>
            <a:srgbClr val="F2B548"/>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kern="0" dirty="0"/>
              <a:t>Common Databases</a:t>
            </a:r>
          </a:p>
        </p:txBody>
      </p:sp>
      <p:sp>
        <p:nvSpPr>
          <p:cNvPr id="11" name="Title 13">
            <a:extLst>
              <a:ext uri="{FF2B5EF4-FFF2-40B4-BE49-F238E27FC236}">
                <a16:creationId xmlns:a16="http://schemas.microsoft.com/office/drawing/2014/main" id="{588A171D-B9A6-4DD6-9D7A-92423A89570D}"/>
              </a:ext>
            </a:extLst>
          </p:cNvPr>
          <p:cNvSpPr txBox="1">
            <a:spLocks/>
          </p:cNvSpPr>
          <p:nvPr/>
        </p:nvSpPr>
        <p:spPr bwMode="auto">
          <a:xfrm>
            <a:off x="0" y="3335057"/>
            <a:ext cx="9144000" cy="553009"/>
          </a:xfrm>
          <a:prstGeom prst="rect">
            <a:avLst/>
          </a:prstGeom>
          <a:solidFill>
            <a:srgbClr val="F6CA7A"/>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kern="0" dirty="0"/>
              <a:t>Journal-level vs. Article-level vs. Author-level metrics</a:t>
            </a:r>
          </a:p>
        </p:txBody>
      </p:sp>
      <p:sp>
        <p:nvSpPr>
          <p:cNvPr id="17" name="Title 13">
            <a:extLst>
              <a:ext uri="{FF2B5EF4-FFF2-40B4-BE49-F238E27FC236}">
                <a16:creationId xmlns:a16="http://schemas.microsoft.com/office/drawing/2014/main" id="{0E347467-D5E8-4896-BEFC-BFAB1190B54F}"/>
              </a:ext>
            </a:extLst>
          </p:cNvPr>
          <p:cNvSpPr txBox="1">
            <a:spLocks/>
          </p:cNvSpPr>
          <p:nvPr/>
        </p:nvSpPr>
        <p:spPr bwMode="auto">
          <a:xfrm>
            <a:off x="0" y="5243162"/>
            <a:ext cx="9144000" cy="553008"/>
          </a:xfrm>
          <a:prstGeom prst="rect">
            <a:avLst/>
          </a:prstGeom>
          <a:solidFill>
            <a:srgbClr val="FBE6BD"/>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kern="0" dirty="0"/>
              <a:t>Q &amp; A</a:t>
            </a:r>
          </a:p>
        </p:txBody>
      </p:sp>
      <p:sp>
        <p:nvSpPr>
          <p:cNvPr id="12" name="Title 13">
            <a:extLst>
              <a:ext uri="{FF2B5EF4-FFF2-40B4-BE49-F238E27FC236}">
                <a16:creationId xmlns:a16="http://schemas.microsoft.com/office/drawing/2014/main" id="{3E2C8A1A-D6E2-42B6-B783-5940FDE07B28}"/>
              </a:ext>
            </a:extLst>
          </p:cNvPr>
          <p:cNvSpPr txBox="1">
            <a:spLocks/>
          </p:cNvSpPr>
          <p:nvPr/>
        </p:nvSpPr>
        <p:spPr bwMode="auto">
          <a:xfrm>
            <a:off x="0" y="4289110"/>
            <a:ext cx="9144000" cy="553009"/>
          </a:xfrm>
          <a:prstGeom prst="rect">
            <a:avLst/>
          </a:prstGeom>
          <a:solidFill>
            <a:srgbClr val="F6D498"/>
          </a:solidFill>
          <a:ln>
            <a:no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pPr algn="ctr"/>
            <a:r>
              <a:rPr lang="en-US" sz="2400" kern="0" dirty="0"/>
              <a:t>Making Metrics Work for You</a:t>
            </a:r>
          </a:p>
        </p:txBody>
      </p:sp>
    </p:spTree>
    <p:extLst>
      <p:ext uri="{BB962C8B-B14F-4D97-AF65-F5344CB8AC3E}">
        <p14:creationId xmlns:p14="http://schemas.microsoft.com/office/powerpoint/2010/main" val="2363832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Webinar Motivation</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6</a:t>
            </a:fld>
            <a:endParaRPr lang="en-US" dirty="0"/>
          </a:p>
        </p:txBody>
      </p:sp>
      <p:sp>
        <p:nvSpPr>
          <p:cNvPr id="5" name="Rectangle 4">
            <a:extLst>
              <a:ext uri="{FF2B5EF4-FFF2-40B4-BE49-F238E27FC236}">
                <a16:creationId xmlns:a16="http://schemas.microsoft.com/office/drawing/2014/main" id="{35AEA5A2-C6C2-449A-B8E9-F6F3B9EAB775}"/>
              </a:ext>
            </a:extLst>
          </p:cNvPr>
          <p:cNvSpPr/>
          <p:nvPr/>
        </p:nvSpPr>
        <p:spPr>
          <a:xfrm>
            <a:off x="536744" y="1302332"/>
            <a:ext cx="8070512" cy="4955203"/>
          </a:xfrm>
          <a:prstGeom prst="rect">
            <a:avLst/>
          </a:prstGeom>
        </p:spPr>
        <p:txBody>
          <a:bodyPr wrap="square">
            <a:spAutoFit/>
          </a:bodyPr>
          <a:lstStyle/>
          <a:p>
            <a:pPr algn="ctr"/>
            <a:r>
              <a:rPr lang="en-US" sz="2000" b="0" dirty="0">
                <a:solidFill>
                  <a:srgbClr val="18274B"/>
                </a:solidFill>
              </a:rPr>
              <a:t>Research metrics are commonly used as a </a:t>
            </a:r>
            <a:r>
              <a:rPr lang="en-US" sz="2000" dirty="0">
                <a:solidFill>
                  <a:srgbClr val="18274B"/>
                </a:solidFill>
              </a:rPr>
              <a:t>benchmark for assessing scholarly impact. </a:t>
            </a:r>
          </a:p>
          <a:p>
            <a:pPr algn="ctr"/>
            <a:endParaRPr lang="en-US" sz="2000" dirty="0">
              <a:solidFill>
                <a:srgbClr val="18274B"/>
              </a:solidFill>
            </a:endParaRPr>
          </a:p>
          <a:p>
            <a:pPr algn="ctr"/>
            <a:endParaRPr lang="en-US" sz="3200" b="0" dirty="0">
              <a:solidFill>
                <a:srgbClr val="18274B"/>
              </a:solidFill>
            </a:endParaRPr>
          </a:p>
          <a:p>
            <a:pPr algn="ctr"/>
            <a:r>
              <a:rPr lang="en-US" sz="2000" dirty="0">
                <a:solidFill>
                  <a:srgbClr val="18274B"/>
                </a:solidFill>
              </a:rPr>
              <a:t>Citation metrics are considered (by some) as efficient and reliable indicators </a:t>
            </a:r>
            <a:r>
              <a:rPr lang="en-US" sz="2000" b="0" dirty="0">
                <a:solidFill>
                  <a:srgbClr val="18274B"/>
                </a:solidFill>
              </a:rPr>
              <a:t>of quality at the journal, article, and author levels. </a:t>
            </a:r>
          </a:p>
          <a:p>
            <a:pPr algn="ctr"/>
            <a:endParaRPr lang="en-US" sz="2000" b="0" dirty="0">
              <a:solidFill>
                <a:srgbClr val="18274B"/>
              </a:solidFill>
            </a:endParaRPr>
          </a:p>
          <a:p>
            <a:pPr algn="ctr"/>
            <a:endParaRPr lang="en-US" sz="3200" b="0" dirty="0">
              <a:solidFill>
                <a:srgbClr val="18274B"/>
              </a:solidFill>
            </a:endParaRPr>
          </a:p>
          <a:p>
            <a:pPr algn="ctr"/>
            <a:r>
              <a:rPr lang="en-US" sz="2000" b="0" dirty="0">
                <a:solidFill>
                  <a:srgbClr val="18274B"/>
                </a:solidFill>
              </a:rPr>
              <a:t>… but these metrics are </a:t>
            </a:r>
            <a:r>
              <a:rPr lang="en-US" sz="2000" dirty="0">
                <a:solidFill>
                  <a:srgbClr val="18274B"/>
                </a:solidFill>
              </a:rPr>
              <a:t>not comprehensive, have limitations, and can be biased</a:t>
            </a:r>
            <a:r>
              <a:rPr lang="en-US" sz="2000" b="0" dirty="0">
                <a:solidFill>
                  <a:srgbClr val="18274B"/>
                </a:solidFill>
              </a:rPr>
              <a:t>. </a:t>
            </a:r>
          </a:p>
          <a:p>
            <a:pPr algn="ctr"/>
            <a:endParaRPr lang="en-US" sz="2000" b="0" dirty="0">
              <a:solidFill>
                <a:srgbClr val="18274B"/>
              </a:solidFill>
            </a:endParaRPr>
          </a:p>
          <a:p>
            <a:pPr algn="ctr"/>
            <a:endParaRPr lang="en-US" sz="3200" b="0" dirty="0">
              <a:solidFill>
                <a:srgbClr val="18274B"/>
              </a:solidFill>
            </a:endParaRPr>
          </a:p>
          <a:p>
            <a:pPr algn="ctr"/>
            <a:r>
              <a:rPr lang="en-US" sz="2000" b="0" dirty="0">
                <a:solidFill>
                  <a:srgbClr val="18274B"/>
                </a:solidFill>
              </a:rPr>
              <a:t>Necessary for researchers to </a:t>
            </a:r>
            <a:r>
              <a:rPr lang="en-US" sz="2000" dirty="0">
                <a:solidFill>
                  <a:srgbClr val="18274B"/>
                </a:solidFill>
              </a:rPr>
              <a:t>understand these metrics to successfully meet their personal research and career goals</a:t>
            </a:r>
            <a:r>
              <a:rPr lang="en-US" sz="2000" b="0" dirty="0">
                <a:solidFill>
                  <a:srgbClr val="18274B"/>
                </a:solidFill>
              </a:rPr>
              <a:t>.</a:t>
            </a:r>
          </a:p>
        </p:txBody>
      </p:sp>
      <p:grpSp>
        <p:nvGrpSpPr>
          <p:cNvPr id="8" name="Group 7">
            <a:extLst>
              <a:ext uri="{FF2B5EF4-FFF2-40B4-BE49-F238E27FC236}">
                <a16:creationId xmlns:a16="http://schemas.microsoft.com/office/drawing/2014/main" id="{F9FEC935-B2BB-48EA-92FB-1FDB641B9A73}"/>
              </a:ext>
            </a:extLst>
          </p:cNvPr>
          <p:cNvGrpSpPr/>
          <p:nvPr/>
        </p:nvGrpSpPr>
        <p:grpSpPr>
          <a:xfrm>
            <a:off x="4376584" y="2153566"/>
            <a:ext cx="390833" cy="3273446"/>
            <a:chOff x="4381500" y="2291352"/>
            <a:chExt cx="390833" cy="3273446"/>
          </a:xfrm>
        </p:grpSpPr>
        <p:sp>
          <p:nvSpPr>
            <p:cNvPr id="4" name="Arrow: Down 3">
              <a:extLst>
                <a:ext uri="{FF2B5EF4-FFF2-40B4-BE49-F238E27FC236}">
                  <a16:creationId xmlns:a16="http://schemas.microsoft.com/office/drawing/2014/main" id="{F43E1B54-FACB-4A66-8D34-482A252707B5}"/>
                </a:ext>
              </a:extLst>
            </p:cNvPr>
            <p:cNvSpPr/>
            <p:nvPr/>
          </p:nvSpPr>
          <p:spPr bwMode="auto">
            <a:xfrm>
              <a:off x="4381500" y="2291352"/>
              <a:ext cx="375781" cy="488515"/>
            </a:xfrm>
            <a:prstGeom prst="downArrow">
              <a:avLst/>
            </a:prstGeom>
            <a:solidFill>
              <a:srgbClr val="E99C11"/>
            </a:solidFill>
            <a:ln w="19050" cap="flat" cmpd="sng" algn="ctr">
              <a:solidFill>
                <a:srgbClr val="0000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6" name="Arrow: Down 5">
              <a:extLst>
                <a:ext uri="{FF2B5EF4-FFF2-40B4-BE49-F238E27FC236}">
                  <a16:creationId xmlns:a16="http://schemas.microsoft.com/office/drawing/2014/main" id="{D07EA239-90FE-4DEE-97C5-154AAC4D7C97}"/>
                </a:ext>
              </a:extLst>
            </p:cNvPr>
            <p:cNvSpPr/>
            <p:nvPr/>
          </p:nvSpPr>
          <p:spPr bwMode="auto">
            <a:xfrm>
              <a:off x="4396552" y="5076283"/>
              <a:ext cx="375781" cy="488515"/>
            </a:xfrm>
            <a:prstGeom prst="downArrow">
              <a:avLst/>
            </a:prstGeom>
            <a:solidFill>
              <a:srgbClr val="E99C11"/>
            </a:solidFill>
            <a:ln w="19050" cap="flat" cmpd="sng" algn="ctr">
              <a:solidFill>
                <a:srgbClr val="0000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7" name="Arrow: Down 6">
              <a:extLst>
                <a:ext uri="{FF2B5EF4-FFF2-40B4-BE49-F238E27FC236}">
                  <a16:creationId xmlns:a16="http://schemas.microsoft.com/office/drawing/2014/main" id="{6BE1F0BE-7118-4DD5-AD76-AF6843A07C87}"/>
                </a:ext>
              </a:extLst>
            </p:cNvPr>
            <p:cNvSpPr/>
            <p:nvPr/>
          </p:nvSpPr>
          <p:spPr bwMode="auto">
            <a:xfrm>
              <a:off x="4396552" y="3697825"/>
              <a:ext cx="375781" cy="488515"/>
            </a:xfrm>
            <a:prstGeom prst="downArrow">
              <a:avLst/>
            </a:prstGeom>
            <a:solidFill>
              <a:srgbClr val="E99C11"/>
            </a:solidFill>
            <a:ln w="19050" cap="flat" cmpd="sng" algn="ctr">
              <a:solidFill>
                <a:srgbClr val="00006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02104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The Basics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7</a:t>
            </a:fld>
            <a:endParaRPr lang="en-US" dirty="0"/>
          </a:p>
        </p:txBody>
      </p:sp>
      <p:sp>
        <p:nvSpPr>
          <p:cNvPr id="13" name="Rectangle 12">
            <a:extLst>
              <a:ext uri="{FF2B5EF4-FFF2-40B4-BE49-F238E27FC236}">
                <a16:creationId xmlns:a16="http://schemas.microsoft.com/office/drawing/2014/main" id="{F34945BC-95C4-4E66-AB72-1E0B95340824}"/>
              </a:ext>
            </a:extLst>
          </p:cNvPr>
          <p:cNvSpPr/>
          <p:nvPr/>
        </p:nvSpPr>
        <p:spPr>
          <a:xfrm>
            <a:off x="536744" y="1362725"/>
            <a:ext cx="8070512" cy="2893100"/>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18274B"/>
                </a:solidFill>
              </a:rPr>
              <a:t>What are citations?</a:t>
            </a:r>
          </a:p>
          <a:p>
            <a:pPr marL="800100" lvl="1" indent="-342900">
              <a:buFont typeface="Arial" panose="020B0604020202020204" pitchFamily="34" charset="0"/>
              <a:buChar char="•"/>
            </a:pPr>
            <a:r>
              <a:rPr lang="en-US" sz="1800" b="0" dirty="0">
                <a:solidFill>
                  <a:srgbClr val="18274B"/>
                </a:solidFill>
              </a:rPr>
              <a:t>Formal reference to the source of information (published or unpublished)</a:t>
            </a:r>
          </a:p>
          <a:p>
            <a:pPr lvl="1"/>
            <a:endParaRPr lang="en-US" sz="1800" b="0" dirty="0">
              <a:solidFill>
                <a:srgbClr val="18274B"/>
              </a:solidFill>
            </a:endParaRPr>
          </a:p>
          <a:p>
            <a:pPr marL="800100" lvl="1" indent="-342900">
              <a:buFont typeface="Arial" panose="020B0604020202020204" pitchFamily="34" charset="0"/>
              <a:buChar char="•"/>
            </a:pPr>
            <a:r>
              <a:rPr lang="en-US" sz="1800" b="0" dirty="0">
                <a:solidFill>
                  <a:srgbClr val="18274B"/>
                </a:solidFill>
              </a:rPr>
              <a:t>Indicates citing author has referred to a part of or full information in the established literature</a:t>
            </a:r>
          </a:p>
          <a:p>
            <a:pPr lvl="1"/>
            <a:endParaRPr lang="en-US" sz="1800" b="0" dirty="0">
              <a:solidFill>
                <a:srgbClr val="18274B"/>
              </a:solidFill>
            </a:endParaRPr>
          </a:p>
          <a:p>
            <a:pPr marL="800100" lvl="1" indent="-342900">
              <a:buFont typeface="Arial" panose="020B0604020202020204" pitchFamily="34" charset="0"/>
              <a:buChar char="•"/>
            </a:pPr>
            <a:r>
              <a:rPr lang="en-US" sz="1800" b="0" dirty="0">
                <a:solidFill>
                  <a:srgbClr val="18274B"/>
                </a:solidFill>
              </a:rPr>
              <a:t>Key components: author, date, title, publication details</a:t>
            </a:r>
          </a:p>
          <a:p>
            <a:pPr lvl="1"/>
            <a:endParaRPr lang="en-US" sz="1800" b="0" dirty="0">
              <a:solidFill>
                <a:srgbClr val="18274B"/>
              </a:solidFill>
            </a:endParaRPr>
          </a:p>
          <a:p>
            <a:pPr marL="800100" lvl="1" indent="-342900">
              <a:buFont typeface="Arial" panose="020B0604020202020204" pitchFamily="34" charset="0"/>
              <a:buChar char="•"/>
            </a:pPr>
            <a:r>
              <a:rPr lang="en-US" sz="1800" b="0" dirty="0">
                <a:solidFill>
                  <a:srgbClr val="18274B"/>
                </a:solidFill>
              </a:rPr>
              <a:t>In-text citation and end of manuscript reference</a:t>
            </a:r>
          </a:p>
        </p:txBody>
      </p:sp>
      <p:pic>
        <p:nvPicPr>
          <p:cNvPr id="7" name="Picture 4">
            <a:extLst>
              <a:ext uri="{FF2B5EF4-FFF2-40B4-BE49-F238E27FC236}">
                <a16:creationId xmlns:a16="http://schemas.microsoft.com/office/drawing/2014/main" id="{3425572E-690C-44DE-B1E2-DC39CCE9C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444" y="4430730"/>
            <a:ext cx="3909112" cy="203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48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7CCD1-B0D7-4689-B231-16CACD7A7E0F}"/>
              </a:ext>
            </a:extLst>
          </p:cNvPr>
          <p:cNvSpPr>
            <a:spLocks noGrp="1"/>
          </p:cNvSpPr>
          <p:nvPr>
            <p:ph type="title"/>
          </p:nvPr>
        </p:nvSpPr>
        <p:spPr/>
        <p:txBody>
          <a:bodyPr/>
          <a:lstStyle/>
          <a:p>
            <a:r>
              <a:rPr lang="en-US" dirty="0"/>
              <a:t>The Basics</a:t>
            </a:r>
          </a:p>
        </p:txBody>
      </p:sp>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8</a:t>
            </a:fld>
            <a:endParaRPr lang="en-US" dirty="0"/>
          </a:p>
        </p:txBody>
      </p:sp>
      <p:sp>
        <p:nvSpPr>
          <p:cNvPr id="5" name="Rectangle 4">
            <a:extLst>
              <a:ext uri="{FF2B5EF4-FFF2-40B4-BE49-F238E27FC236}">
                <a16:creationId xmlns:a16="http://schemas.microsoft.com/office/drawing/2014/main" id="{35AEA5A2-C6C2-449A-B8E9-F6F3B9EAB775}"/>
              </a:ext>
            </a:extLst>
          </p:cNvPr>
          <p:cNvSpPr/>
          <p:nvPr/>
        </p:nvSpPr>
        <p:spPr>
          <a:xfrm>
            <a:off x="536744" y="1443841"/>
            <a:ext cx="4809546" cy="4308872"/>
          </a:xfrm>
          <a:prstGeom prst="rect">
            <a:avLst/>
          </a:prstGeom>
        </p:spPr>
        <p:txBody>
          <a:bodyPr wrap="square">
            <a:spAutoFit/>
          </a:bodyPr>
          <a:lstStyle/>
          <a:p>
            <a:r>
              <a:rPr lang="en-US" sz="2000" dirty="0">
                <a:solidFill>
                  <a:srgbClr val="18274B"/>
                </a:solidFill>
              </a:rPr>
              <a:t>Why are citations important?</a:t>
            </a:r>
          </a:p>
          <a:p>
            <a:pPr marL="342900" indent="-342900">
              <a:buFont typeface="Arial" panose="020B0604020202020204" pitchFamily="34" charset="0"/>
              <a:buChar char="•"/>
            </a:pPr>
            <a:endParaRPr lang="en-US" sz="2000" dirty="0">
              <a:solidFill>
                <a:srgbClr val="18274B"/>
              </a:solidFill>
            </a:endParaRPr>
          </a:p>
          <a:p>
            <a:pPr marL="342900" indent="-342900">
              <a:buFont typeface="Arial" panose="020B0604020202020204" pitchFamily="34" charset="0"/>
              <a:buChar char="•"/>
            </a:pPr>
            <a:r>
              <a:rPr lang="en-US" sz="1800" b="0" dirty="0">
                <a:solidFill>
                  <a:srgbClr val="18274B"/>
                </a:solidFill>
              </a:rPr>
              <a:t>Uphold intellectual honesty</a:t>
            </a:r>
          </a:p>
          <a:p>
            <a:endParaRPr lang="en-US" sz="1800" b="0" dirty="0">
              <a:solidFill>
                <a:srgbClr val="18274B"/>
              </a:solidFill>
            </a:endParaRPr>
          </a:p>
          <a:p>
            <a:pPr marL="342900" indent="-342900">
              <a:buFont typeface="Arial" panose="020B0604020202020204" pitchFamily="34" charset="0"/>
              <a:buChar char="•"/>
            </a:pPr>
            <a:r>
              <a:rPr lang="en-US" sz="1800" b="0" dirty="0">
                <a:solidFill>
                  <a:srgbClr val="18274B"/>
                </a:solidFill>
              </a:rPr>
              <a:t>Attributes prior work to the correct sources</a:t>
            </a:r>
          </a:p>
          <a:p>
            <a:endParaRPr lang="en-US" sz="1800" b="0" dirty="0">
              <a:solidFill>
                <a:srgbClr val="18274B"/>
              </a:solidFill>
            </a:endParaRPr>
          </a:p>
          <a:p>
            <a:pPr marL="342900" indent="-342900">
              <a:buFont typeface="Arial" panose="020B0604020202020204" pitchFamily="34" charset="0"/>
              <a:buChar char="•"/>
            </a:pPr>
            <a:r>
              <a:rPr lang="en-US" sz="1800" b="0" dirty="0">
                <a:solidFill>
                  <a:srgbClr val="18274B"/>
                </a:solidFill>
              </a:rPr>
              <a:t>Help readers locate the source of information</a:t>
            </a:r>
          </a:p>
          <a:p>
            <a:endParaRPr lang="en-US" sz="1800" b="0" dirty="0">
              <a:solidFill>
                <a:srgbClr val="18274B"/>
              </a:solidFill>
            </a:endParaRPr>
          </a:p>
          <a:p>
            <a:pPr marL="342900" indent="-342900">
              <a:buFont typeface="Arial" panose="020B0604020202020204" pitchFamily="34" charset="0"/>
              <a:buChar char="•"/>
            </a:pPr>
            <a:r>
              <a:rPr lang="en-US" sz="1800" b="0" dirty="0">
                <a:solidFill>
                  <a:srgbClr val="18274B"/>
                </a:solidFill>
              </a:rPr>
              <a:t>Enable readers to independently assess the referenced material</a:t>
            </a:r>
          </a:p>
          <a:p>
            <a:endParaRPr lang="en-US" sz="1800" b="0" dirty="0">
              <a:solidFill>
                <a:srgbClr val="18274B"/>
              </a:solidFill>
            </a:endParaRPr>
          </a:p>
          <a:p>
            <a:pPr marL="342900" indent="-342900">
              <a:buFont typeface="Arial" panose="020B0604020202020204" pitchFamily="34" charset="0"/>
              <a:buChar char="•"/>
            </a:pPr>
            <a:r>
              <a:rPr lang="en-US" sz="1800" b="0" dirty="0">
                <a:solidFill>
                  <a:srgbClr val="18274B"/>
                </a:solidFill>
              </a:rPr>
              <a:t>Facilitate replication and validation of the published work</a:t>
            </a:r>
          </a:p>
        </p:txBody>
      </p:sp>
      <p:pic>
        <p:nvPicPr>
          <p:cNvPr id="1026" name="Picture 2" descr="Expert Tips For Writing An Effective Blog By 100% » TipsForTech">
            <a:extLst>
              <a:ext uri="{FF2B5EF4-FFF2-40B4-BE49-F238E27FC236}">
                <a16:creationId xmlns:a16="http://schemas.microsoft.com/office/drawing/2014/main" id="{05B6423C-3B06-489B-97BE-FAF880CF5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710" y="1814410"/>
            <a:ext cx="4035256" cy="283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74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53E1DC-8A5D-46C8-955D-D23AC610CFF7}"/>
              </a:ext>
            </a:extLst>
          </p:cNvPr>
          <p:cNvSpPr>
            <a:spLocks noGrp="1"/>
          </p:cNvSpPr>
          <p:nvPr>
            <p:ph type="sldNum" sz="quarter" idx="10"/>
          </p:nvPr>
        </p:nvSpPr>
        <p:spPr/>
        <p:txBody>
          <a:bodyPr/>
          <a:lstStyle/>
          <a:p>
            <a:pPr>
              <a:defRPr/>
            </a:pPr>
            <a:fld id="{9FAC1B33-ECDD-479D-8656-1F6CB4F6CAE4}" type="slidenum">
              <a:rPr lang="en-US" smtClean="0"/>
              <a:pPr>
                <a:defRPr/>
              </a:pPr>
              <a:t>9</a:t>
            </a:fld>
            <a:endParaRPr lang="en-US" dirty="0"/>
          </a:p>
        </p:txBody>
      </p:sp>
      <p:sp>
        <p:nvSpPr>
          <p:cNvPr id="13" name="Rectangle 12">
            <a:extLst>
              <a:ext uri="{FF2B5EF4-FFF2-40B4-BE49-F238E27FC236}">
                <a16:creationId xmlns:a16="http://schemas.microsoft.com/office/drawing/2014/main" id="{F34945BC-95C4-4E66-AB72-1E0B95340824}"/>
              </a:ext>
            </a:extLst>
          </p:cNvPr>
          <p:cNvSpPr/>
          <p:nvPr/>
        </p:nvSpPr>
        <p:spPr>
          <a:xfrm>
            <a:off x="536744" y="1468864"/>
            <a:ext cx="8070512" cy="2246769"/>
          </a:xfrm>
          <a:prstGeom prst="rect">
            <a:avLst/>
          </a:prstGeom>
        </p:spPr>
        <p:txBody>
          <a:bodyPr wrap="square">
            <a:spAutoFit/>
          </a:bodyPr>
          <a:lstStyle/>
          <a:p>
            <a:r>
              <a:rPr lang="en-US" sz="2400" dirty="0">
                <a:solidFill>
                  <a:srgbClr val="18274B"/>
                </a:solidFill>
              </a:rPr>
              <a:t>What is citation analysis?</a:t>
            </a:r>
          </a:p>
          <a:p>
            <a:endParaRPr lang="en-US" sz="2000" dirty="0">
              <a:solidFill>
                <a:srgbClr val="18274B"/>
              </a:solidFill>
            </a:endParaRPr>
          </a:p>
          <a:p>
            <a:r>
              <a:rPr lang="en-US" sz="2000" dirty="0">
                <a:solidFill>
                  <a:srgbClr val="18274B"/>
                </a:solidFill>
              </a:rPr>
              <a:t>Analysis of the impact, influence, relative importance and presumed quality of publications</a:t>
            </a:r>
          </a:p>
          <a:p>
            <a:endParaRPr lang="en-US" sz="1800" dirty="0">
              <a:solidFill>
                <a:srgbClr val="18274B"/>
              </a:solidFill>
            </a:endParaRPr>
          </a:p>
          <a:p>
            <a:pPr marL="800100" lvl="1" indent="-342900">
              <a:buFont typeface="Arial" panose="020B0604020202020204" pitchFamily="34" charset="0"/>
              <a:buChar char="•"/>
            </a:pPr>
            <a:r>
              <a:rPr lang="en-US" sz="1800" b="0" dirty="0">
                <a:solidFill>
                  <a:srgbClr val="18274B"/>
                </a:solidFill>
              </a:rPr>
              <a:t>Enumeration of the number of times a publication has been referred to (i.e., cited) by other researchers or in other works</a:t>
            </a:r>
          </a:p>
        </p:txBody>
      </p:sp>
      <p:sp>
        <p:nvSpPr>
          <p:cNvPr id="18" name="Rectangle 17">
            <a:extLst>
              <a:ext uri="{FF2B5EF4-FFF2-40B4-BE49-F238E27FC236}">
                <a16:creationId xmlns:a16="http://schemas.microsoft.com/office/drawing/2014/main" id="{FA357D8B-92DC-4159-94D4-F2A4CF5A76B4}"/>
              </a:ext>
            </a:extLst>
          </p:cNvPr>
          <p:cNvSpPr/>
          <p:nvPr/>
        </p:nvSpPr>
        <p:spPr bwMode="auto">
          <a:xfrm>
            <a:off x="1" y="3920647"/>
            <a:ext cx="9144000" cy="1628383"/>
          </a:xfrm>
          <a:prstGeom prst="rect">
            <a:avLst/>
          </a:prstGeom>
          <a:solidFill>
            <a:srgbClr val="F0AE3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9" name="Title 13">
            <a:extLst>
              <a:ext uri="{FF2B5EF4-FFF2-40B4-BE49-F238E27FC236}">
                <a16:creationId xmlns:a16="http://schemas.microsoft.com/office/drawing/2014/main" id="{C8DBAB74-FBAF-47DB-A487-B2A4680EBB6D}"/>
              </a:ext>
            </a:extLst>
          </p:cNvPr>
          <p:cNvSpPr txBox="1">
            <a:spLocks/>
          </p:cNvSpPr>
          <p:nvPr/>
        </p:nvSpPr>
        <p:spPr bwMode="auto">
          <a:xfrm>
            <a:off x="536744" y="4343616"/>
            <a:ext cx="829673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rgbClr val="18274B"/>
                </a:solidFill>
                <a:latin typeface="+mj-lt"/>
                <a:ea typeface="+mj-ea"/>
                <a:cs typeface="+mj-cs"/>
              </a:defRPr>
            </a:lvl1pPr>
            <a:lvl2pPr algn="l" rtl="0" eaLnBrk="0" fontAlgn="base" hangingPunct="0">
              <a:spcBef>
                <a:spcPct val="0"/>
              </a:spcBef>
              <a:spcAft>
                <a:spcPct val="0"/>
              </a:spcAft>
              <a:defRPr sz="2000" b="1">
                <a:solidFill>
                  <a:srgbClr val="18274B"/>
                </a:solidFill>
                <a:latin typeface="Arial" charset="0"/>
              </a:defRPr>
            </a:lvl2pPr>
            <a:lvl3pPr algn="l" rtl="0" eaLnBrk="0" fontAlgn="base" hangingPunct="0">
              <a:spcBef>
                <a:spcPct val="0"/>
              </a:spcBef>
              <a:spcAft>
                <a:spcPct val="0"/>
              </a:spcAft>
              <a:defRPr sz="2000" b="1">
                <a:solidFill>
                  <a:srgbClr val="18274B"/>
                </a:solidFill>
                <a:latin typeface="Arial" charset="0"/>
              </a:defRPr>
            </a:lvl3pPr>
            <a:lvl4pPr algn="l" rtl="0" eaLnBrk="0" fontAlgn="base" hangingPunct="0">
              <a:spcBef>
                <a:spcPct val="0"/>
              </a:spcBef>
              <a:spcAft>
                <a:spcPct val="0"/>
              </a:spcAft>
              <a:defRPr sz="2000" b="1">
                <a:solidFill>
                  <a:srgbClr val="18274B"/>
                </a:solidFill>
                <a:latin typeface="Arial" charset="0"/>
              </a:defRPr>
            </a:lvl4pPr>
            <a:lvl5pPr algn="l" rtl="0" eaLnBrk="0" fontAlgn="base" hangingPunct="0">
              <a:spcBef>
                <a:spcPct val="0"/>
              </a:spcBef>
              <a:spcAft>
                <a:spcPct val="0"/>
              </a:spcAft>
              <a:defRPr sz="2000" b="1">
                <a:solidFill>
                  <a:srgbClr val="18274B"/>
                </a:solidFill>
                <a:latin typeface="Arial" charset="0"/>
              </a:defRPr>
            </a:lvl5pPr>
            <a:lvl6pPr marL="457200" algn="l" rtl="0" eaLnBrk="1" fontAlgn="base" hangingPunct="1">
              <a:spcBef>
                <a:spcPct val="0"/>
              </a:spcBef>
              <a:spcAft>
                <a:spcPct val="0"/>
              </a:spcAft>
              <a:defRPr sz="2000" b="1">
                <a:solidFill>
                  <a:srgbClr val="18274B"/>
                </a:solidFill>
                <a:latin typeface="Arial" charset="0"/>
              </a:defRPr>
            </a:lvl6pPr>
            <a:lvl7pPr marL="914400" algn="l" rtl="0" eaLnBrk="1" fontAlgn="base" hangingPunct="1">
              <a:spcBef>
                <a:spcPct val="0"/>
              </a:spcBef>
              <a:spcAft>
                <a:spcPct val="0"/>
              </a:spcAft>
              <a:defRPr sz="2000" b="1">
                <a:solidFill>
                  <a:srgbClr val="18274B"/>
                </a:solidFill>
                <a:latin typeface="Arial" charset="0"/>
              </a:defRPr>
            </a:lvl7pPr>
            <a:lvl8pPr marL="1371600" algn="l" rtl="0" eaLnBrk="1" fontAlgn="base" hangingPunct="1">
              <a:spcBef>
                <a:spcPct val="0"/>
              </a:spcBef>
              <a:spcAft>
                <a:spcPct val="0"/>
              </a:spcAft>
              <a:defRPr sz="2000" b="1">
                <a:solidFill>
                  <a:srgbClr val="18274B"/>
                </a:solidFill>
                <a:latin typeface="Arial" charset="0"/>
              </a:defRPr>
            </a:lvl8pPr>
            <a:lvl9pPr marL="1828800" algn="l" rtl="0" eaLnBrk="1" fontAlgn="base" hangingPunct="1">
              <a:spcBef>
                <a:spcPct val="0"/>
              </a:spcBef>
              <a:spcAft>
                <a:spcPct val="0"/>
              </a:spcAft>
              <a:defRPr sz="2000" b="1">
                <a:solidFill>
                  <a:srgbClr val="18274B"/>
                </a:solidFill>
                <a:latin typeface="Arial" charset="0"/>
              </a:defRPr>
            </a:lvl9pPr>
          </a:lstStyle>
          <a:p>
            <a:r>
              <a:rPr lang="en-US" sz="2400" dirty="0"/>
              <a:t>Quantitative measure of the impact </a:t>
            </a:r>
            <a:r>
              <a:rPr lang="en-US" sz="2400" b="0" dirty="0"/>
              <a:t>of a publication, an author, a journal, an institute, etc.</a:t>
            </a:r>
            <a:endParaRPr lang="en-US" sz="2400" b="0" kern="0" dirty="0"/>
          </a:p>
        </p:txBody>
      </p:sp>
      <p:sp>
        <p:nvSpPr>
          <p:cNvPr id="4" name="Title 3">
            <a:extLst>
              <a:ext uri="{FF2B5EF4-FFF2-40B4-BE49-F238E27FC236}">
                <a16:creationId xmlns:a16="http://schemas.microsoft.com/office/drawing/2014/main" id="{60FE3B89-BF5B-4A10-8910-CA56025BA694}"/>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236158260"/>
      </p:ext>
    </p:extLst>
  </p:cSld>
  <p:clrMapOvr>
    <a:masterClrMapping/>
  </p:clrMapOvr>
</p:sld>
</file>

<file path=ppt/theme/theme1.xml><?xml version="1.0" encoding="utf-8"?>
<a:theme xmlns:a="http://schemas.openxmlformats.org/drawingml/2006/main" name="ACCDON ppt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solidFill>
          <a:schemeClr val="bg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18274B"/>
        </a:dk1>
        <a:lt1>
          <a:srgbClr val="FFFFFF"/>
        </a:lt1>
        <a:dk2>
          <a:srgbClr val="000000"/>
        </a:dk2>
        <a:lt2>
          <a:srgbClr val="DD9B08"/>
        </a:lt2>
        <a:accent1>
          <a:srgbClr val="BBE0E3"/>
        </a:accent1>
        <a:accent2>
          <a:srgbClr val="333399"/>
        </a:accent2>
        <a:accent3>
          <a:srgbClr val="FFFFFF"/>
        </a:accent3>
        <a:accent4>
          <a:srgbClr val="13203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14">
        <a:dk1>
          <a:srgbClr val="18274B"/>
        </a:dk1>
        <a:lt1>
          <a:srgbClr val="FFFFFF"/>
        </a:lt1>
        <a:dk2>
          <a:srgbClr val="18274B"/>
        </a:dk2>
        <a:lt2>
          <a:srgbClr val="808080"/>
        </a:lt2>
        <a:accent1>
          <a:srgbClr val="18274B"/>
        </a:accent1>
        <a:accent2>
          <a:srgbClr val="666699"/>
        </a:accent2>
        <a:accent3>
          <a:srgbClr val="FFFFFF"/>
        </a:accent3>
        <a:accent4>
          <a:srgbClr val="13203F"/>
        </a:accent4>
        <a:accent5>
          <a:srgbClr val="ABACB1"/>
        </a:accent5>
        <a:accent6>
          <a:srgbClr val="5C5C8A"/>
        </a:accent6>
        <a:hlink>
          <a:srgbClr val="CCCCFF"/>
        </a:hlink>
        <a:folHlink>
          <a:srgbClr val="DD9B0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15304</TotalTime>
  <Words>1724</Words>
  <Application>Microsoft Office PowerPoint</Application>
  <PresentationFormat>On-screen Show (4:3)</PresentationFormat>
  <Paragraphs>290</Paragraphs>
  <Slides>36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Helvetica</vt:lpstr>
      <vt:lpstr>Wingdings</vt:lpstr>
      <vt:lpstr>ACCDON ppt template</vt:lpstr>
      <vt:lpstr>PowerPoint Presentation</vt:lpstr>
      <vt:lpstr>PowerPoint Presentation</vt:lpstr>
      <vt:lpstr>About the speakers</vt:lpstr>
      <vt:lpstr>About the speakers</vt:lpstr>
      <vt:lpstr>Today’s Topic: Understanding Research Metrics</vt:lpstr>
      <vt:lpstr>Webinar Motivation</vt:lpstr>
      <vt:lpstr>The Basics</vt:lpstr>
      <vt:lpstr>The Basics</vt:lpstr>
      <vt:lpstr>PowerPoint Presentation</vt:lpstr>
      <vt:lpstr>PowerPoint Presentation</vt:lpstr>
      <vt:lpstr>Impact of Citations: Researchers</vt:lpstr>
      <vt:lpstr>Impact of Citations: Journals</vt:lpstr>
      <vt:lpstr>PowerPoint Presentation</vt:lpstr>
      <vt:lpstr>Common Databases</vt:lpstr>
      <vt:lpstr>Common Databases</vt:lpstr>
      <vt:lpstr>Common Databases</vt:lpstr>
      <vt:lpstr>Common Databases</vt:lpstr>
      <vt:lpstr>PowerPoint Presentation</vt:lpstr>
      <vt:lpstr>Types of Research Metrics</vt:lpstr>
      <vt:lpstr>Types of Research Metrics</vt:lpstr>
      <vt:lpstr>Types of Research Metrics</vt:lpstr>
      <vt:lpstr>Types of Research Metrics</vt:lpstr>
      <vt:lpstr>Types of Research Metrics</vt:lpstr>
      <vt:lpstr>Types of Research Metrics</vt:lpstr>
      <vt:lpstr>Types of Research Metrics</vt:lpstr>
      <vt:lpstr>Types of Research Metrics</vt:lpstr>
      <vt:lpstr>Types of Research Metrics</vt:lpstr>
      <vt:lpstr>Types of Research Metrics</vt:lpstr>
      <vt:lpstr>Types of Research Metrics</vt:lpstr>
      <vt:lpstr>Types of Research Metrics</vt:lpstr>
      <vt:lpstr>Types of Research Metrics</vt:lpstr>
      <vt:lpstr>Types of Research Metrics</vt:lpstr>
      <vt:lpstr>PowerPoint Presentation</vt:lpstr>
      <vt:lpstr>Trends in Industry</vt:lpstr>
      <vt:lpstr>Making Metrics Work for You</vt:lpstr>
      <vt:lpstr>PowerPoint Presentation</vt:lpstr>
    </vt:vector>
  </TitlesOfParts>
  <Company>ACCDON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Accdon</dc:creator>
  <cp:lastModifiedBy>Accdon</cp:lastModifiedBy>
  <cp:revision>2056</cp:revision>
  <dcterms:created xsi:type="dcterms:W3CDTF">2014-12-18T00:43:20Z</dcterms:created>
  <dcterms:modified xsi:type="dcterms:W3CDTF">2021-02-24T12:48:35Z</dcterms:modified>
</cp:coreProperties>
</file>